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82" r:id="rId7"/>
    <p:sldId id="284" r:id="rId8"/>
    <p:sldId id="290" r:id="rId9"/>
    <p:sldId id="288" r:id="rId10"/>
    <p:sldId id="277" r:id="rId11"/>
    <p:sldId id="286" r:id="rId12"/>
  </p:sldIdLst>
  <p:sldSz cx="9144000" cy="6858000" type="screen4x3"/>
  <p:notesSz cx="6858000" cy="9144000"/>
  <p:embeddedFontLst>
    <p:embeddedFont>
      <p:font typeface="Tuffy-TTF" panose="020B0603060100000000" charset="0"/>
      <p:regular r:id="rId15"/>
      <p:bold r:id="rId16"/>
      <p:italic r:id="rId17"/>
      <p:boldItalic r:id="rId18"/>
    </p:embeddedFont>
    <p:embeddedFont>
      <p:font typeface="Tuffy" panose="020B0603060100000000"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BC1"/>
    <a:srgbClr val="FFECA7"/>
    <a:srgbClr val="FFE864"/>
    <a:srgbClr val="4DB1E3"/>
    <a:srgbClr val="EEBCD9"/>
    <a:srgbClr val="F8CACA"/>
    <a:srgbClr val="007AC3"/>
    <a:srgbClr val="90C7E5"/>
    <a:srgbClr val="88CCC1"/>
    <a:srgbClr val="90C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winkl.co.uk/resources/ks2-maths-2014-year-5/ks2-math-2014-year-5-measurement/ks2-math-2014-year-5-measurement-solve-problems-involving-converting-between-units-of-time" TargetMode="Externa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404085"/>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Solve problems involving converting between units of time.</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12" name="Picture 2">
            <a:extLst>
              <a:ext uri="{FF2B5EF4-FFF2-40B4-BE49-F238E27FC236}">
                <a16:creationId xmlns:a16="http://schemas.microsoft.com/office/drawing/2014/main" id="{00C53475-3ACD-4213-9410-0F815C21FD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images.twinkl.co.uk/tw1n/image/private/t_630_eco/image_repo/35/92/t2-m-2611-tell-the-time-differentiated-activity-sheets-maths-resource-pack-_ver_2.jpg">
            <a:extLst>
              <a:ext uri="{FF2B5EF4-FFF2-40B4-BE49-F238E27FC236}">
                <a16:creationId xmlns:a16="http://schemas.microsoft.com/office/drawing/2014/main" id="{05938CB1-72A8-4068-AE54-BB11AF487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05167"/>
            <a:ext cx="3740150" cy="187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Solve problems involving converting between units of time.</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FF2D8-A9FE-4A75-841A-20F33C5BC9E3}"/>
              </a:ext>
            </a:extLst>
          </p:cNvPr>
          <p:cNvSpPr/>
          <p:nvPr/>
        </p:nvSpPr>
        <p:spPr>
          <a:xfrm>
            <a:off x="896218" y="1717962"/>
            <a:ext cx="4014130" cy="1380020"/>
          </a:xfrm>
          <a:prstGeom prst="rect">
            <a:avLst/>
          </a:prstGeom>
          <a:solidFill>
            <a:srgbClr val="FFE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48992BB-F43B-40A4-82E9-88C6BD2C9FA1}"/>
              </a:ext>
            </a:extLst>
          </p:cNvPr>
          <p:cNvSpPr/>
          <p:nvPr/>
        </p:nvSpPr>
        <p:spPr>
          <a:xfrm>
            <a:off x="896218" y="3245998"/>
            <a:ext cx="4014130" cy="1380020"/>
          </a:xfrm>
          <a:prstGeom prst="rect">
            <a:avLst/>
          </a:prstGeom>
          <a:solidFill>
            <a:srgbClr val="EFB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91CDD58-474D-40AB-9243-5BAFE132F950}"/>
              </a:ext>
            </a:extLst>
          </p:cNvPr>
          <p:cNvSpPr/>
          <p:nvPr/>
        </p:nvSpPr>
        <p:spPr>
          <a:xfrm>
            <a:off x="896218" y="4775118"/>
            <a:ext cx="4014130" cy="1380020"/>
          </a:xfrm>
          <a:prstGeom prst="rect">
            <a:avLst/>
          </a:prstGeom>
          <a:solidFill>
            <a:srgbClr val="88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1820091"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37451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Timetables</a:t>
            </a:r>
            <a:endParaRPr lang="en-GB" sz="1600" b="1" dirty="0">
              <a:solidFill>
                <a:schemeClr val="bg1"/>
              </a:solidFill>
            </a:endParaRPr>
          </a:p>
        </p:txBody>
      </p:sp>
      <p:cxnSp>
        <p:nvCxnSpPr>
          <p:cNvPr id="103" name="Straight Connector 102"/>
          <p:cNvCxnSpPr/>
          <p:nvPr/>
        </p:nvCxnSpPr>
        <p:spPr>
          <a:xfrm>
            <a:off x="182009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0466649-D4A1-4899-B2FB-B3F91DB5A790}"/>
              </a:ext>
            </a:extLst>
          </p:cNvPr>
          <p:cNvSpPr/>
          <p:nvPr/>
        </p:nvSpPr>
        <p:spPr>
          <a:xfrm>
            <a:off x="755650" y="1239305"/>
            <a:ext cx="5050972" cy="369332"/>
          </a:xfrm>
          <a:prstGeom prst="rect">
            <a:avLst/>
          </a:prstGeom>
        </p:spPr>
        <p:txBody>
          <a:bodyPr wrap="square">
            <a:spAutoFit/>
          </a:bodyPr>
          <a:lstStyle/>
          <a:p>
            <a:r>
              <a:rPr lang="en-GB" b="1" dirty="0"/>
              <a:t>Use the bus timetable to answer the questions.</a:t>
            </a:r>
          </a:p>
        </p:txBody>
      </p:sp>
      <p:graphicFrame>
        <p:nvGraphicFramePr>
          <p:cNvPr id="13" name="Table 12">
            <a:extLst>
              <a:ext uri="{FF2B5EF4-FFF2-40B4-BE49-F238E27FC236}">
                <a16:creationId xmlns:a16="http://schemas.microsoft.com/office/drawing/2014/main" id="{AFED3E15-87A5-4445-8FAF-F6DD5CB27268}"/>
              </a:ext>
            </a:extLst>
          </p:cNvPr>
          <p:cNvGraphicFramePr>
            <a:graphicFrameLocks noGrp="1"/>
          </p:cNvGraphicFramePr>
          <p:nvPr>
            <p:extLst>
              <p:ext uri="{D42A27DB-BD31-4B8C-83A1-F6EECF244321}">
                <p14:modId xmlns:p14="http://schemas.microsoft.com/office/powerpoint/2010/main" val="2156159594"/>
              </p:ext>
            </p:extLst>
          </p:nvPr>
        </p:nvGraphicFramePr>
        <p:xfrm>
          <a:off x="5107235" y="1889065"/>
          <a:ext cx="3131585" cy="3054514"/>
        </p:xfrm>
        <a:graphic>
          <a:graphicData uri="http://schemas.openxmlformats.org/drawingml/2006/table">
            <a:tbl>
              <a:tblPr firstRow="1" bandRow="1">
                <a:tableStyleId>{21E4AEA4-8DFA-4A89-87EB-49C32662AFE0}</a:tableStyleId>
              </a:tblPr>
              <a:tblGrid>
                <a:gridCol w="2112682">
                  <a:extLst>
                    <a:ext uri="{9D8B030D-6E8A-4147-A177-3AD203B41FA5}">
                      <a16:colId xmlns:a16="http://schemas.microsoft.com/office/drawing/2014/main" val="3420035370"/>
                    </a:ext>
                  </a:extLst>
                </a:gridCol>
                <a:gridCol w="1018903">
                  <a:extLst>
                    <a:ext uri="{9D8B030D-6E8A-4147-A177-3AD203B41FA5}">
                      <a16:colId xmlns:a16="http://schemas.microsoft.com/office/drawing/2014/main" val="3089885291"/>
                    </a:ext>
                  </a:extLst>
                </a:gridCol>
              </a:tblGrid>
              <a:tr h="359955">
                <a:tc gridSpan="2">
                  <a:txBody>
                    <a:bodyPr/>
                    <a:lstStyle/>
                    <a:p>
                      <a:pPr algn="l">
                        <a:lnSpc>
                          <a:spcPct val="107000"/>
                        </a:lnSpc>
                        <a:spcAft>
                          <a:spcPts val="0"/>
                        </a:spcAft>
                      </a:pPr>
                      <a:r>
                        <a:rPr lang="en-GB" sz="1600" kern="1200" dirty="0">
                          <a:effectLst/>
                        </a:rPr>
                        <a:t>Greengate Lane » Hilltop Road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en-GB"/>
                    </a:p>
                  </a:txBody>
                  <a:tcPr/>
                </a:tc>
                <a:extLst>
                  <a:ext uri="{0D108BD9-81ED-4DB2-BD59-A6C34878D82A}">
                    <a16:rowId xmlns:a16="http://schemas.microsoft.com/office/drawing/2014/main" val="2115025359"/>
                  </a:ext>
                </a:extLst>
              </a:tr>
              <a:tr h="200025">
                <a:tc>
                  <a:txBody>
                    <a:bodyPr/>
                    <a:lstStyle/>
                    <a:p>
                      <a:pPr algn="l">
                        <a:lnSpc>
                          <a:spcPct val="107000"/>
                        </a:lnSpc>
                      </a:pPr>
                      <a:endParaRPr lang="en-GB" sz="1600" dirty="0">
                        <a:effectLst/>
                        <a:latin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800" b="1" kern="1200" dirty="0">
                          <a:effectLst/>
                        </a:rPr>
                        <a:t>Bus 24</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220204620"/>
                  </a:ext>
                </a:extLst>
              </a:tr>
              <a:tr h="178435">
                <a:tc>
                  <a:txBody>
                    <a:bodyPr/>
                    <a:lstStyle/>
                    <a:p>
                      <a:pPr algn="l">
                        <a:lnSpc>
                          <a:spcPct val="107000"/>
                        </a:lnSpc>
                        <a:spcAft>
                          <a:spcPts val="0"/>
                        </a:spcAft>
                      </a:pPr>
                      <a:r>
                        <a:rPr lang="en-GB" sz="1800" kern="1200" dirty="0">
                          <a:effectLst/>
                        </a:rPr>
                        <a:t>Pizza Restaurant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800" kern="1200" dirty="0">
                          <a:effectLst/>
                        </a:rPr>
                        <a:t>14:22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057030435"/>
                  </a:ext>
                </a:extLst>
              </a:tr>
              <a:tr h="178435">
                <a:tc>
                  <a:txBody>
                    <a:bodyPr/>
                    <a:lstStyle/>
                    <a:p>
                      <a:pPr algn="l">
                        <a:lnSpc>
                          <a:spcPct val="107000"/>
                        </a:lnSpc>
                        <a:spcAft>
                          <a:spcPts val="0"/>
                        </a:spcAft>
                      </a:pPr>
                      <a:r>
                        <a:rPr lang="en-GB" sz="1800" kern="1200" dirty="0">
                          <a:effectLst/>
                        </a:rPr>
                        <a:t>DIY Store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800" kern="1200" dirty="0">
                          <a:effectLst/>
                        </a:rPr>
                        <a:t>14:35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953586734"/>
                  </a:ext>
                </a:extLst>
              </a:tr>
              <a:tr h="178435">
                <a:tc>
                  <a:txBody>
                    <a:bodyPr/>
                    <a:lstStyle/>
                    <a:p>
                      <a:pPr algn="l">
                        <a:lnSpc>
                          <a:spcPct val="107000"/>
                        </a:lnSpc>
                        <a:spcAft>
                          <a:spcPts val="0"/>
                        </a:spcAft>
                      </a:pPr>
                      <a:r>
                        <a:rPr lang="en-GB" sz="1800" kern="1200" dirty="0">
                          <a:effectLst/>
                        </a:rPr>
                        <a:t>Supermarket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800" kern="1200" dirty="0">
                          <a:effectLst/>
                        </a:rPr>
                        <a:t>14:48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75115540"/>
                  </a:ext>
                </a:extLst>
              </a:tr>
              <a:tr h="178435">
                <a:tc>
                  <a:txBody>
                    <a:bodyPr/>
                    <a:lstStyle/>
                    <a:p>
                      <a:pPr algn="l">
                        <a:lnSpc>
                          <a:spcPct val="107000"/>
                        </a:lnSpc>
                        <a:spcAft>
                          <a:spcPts val="0"/>
                        </a:spcAft>
                      </a:pPr>
                      <a:r>
                        <a:rPr lang="en-GB" sz="1800" kern="1200" dirty="0">
                          <a:effectLst/>
                        </a:rPr>
                        <a:t>Police Station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800" kern="1200" dirty="0">
                          <a:effectLst/>
                        </a:rPr>
                        <a:t>15:05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73963848"/>
                  </a:ext>
                </a:extLst>
              </a:tr>
              <a:tr h="178435">
                <a:tc>
                  <a:txBody>
                    <a:bodyPr/>
                    <a:lstStyle/>
                    <a:p>
                      <a:pPr algn="l">
                        <a:lnSpc>
                          <a:spcPct val="107000"/>
                        </a:lnSpc>
                        <a:spcAft>
                          <a:spcPts val="0"/>
                        </a:spcAft>
                      </a:pPr>
                      <a:r>
                        <a:rPr lang="en-GB" sz="1800" kern="1200" dirty="0">
                          <a:effectLst/>
                        </a:rPr>
                        <a:t>Cinema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800" kern="1200" dirty="0">
                          <a:effectLst/>
                        </a:rPr>
                        <a:t>15:16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162142283"/>
                  </a:ext>
                </a:extLst>
              </a:tr>
              <a:tr h="178435">
                <a:tc>
                  <a:txBody>
                    <a:bodyPr/>
                    <a:lstStyle/>
                    <a:p>
                      <a:pPr algn="l">
                        <a:lnSpc>
                          <a:spcPct val="107000"/>
                        </a:lnSpc>
                        <a:spcAft>
                          <a:spcPts val="0"/>
                        </a:spcAft>
                      </a:pPr>
                      <a:r>
                        <a:rPr lang="en-GB" sz="1800" kern="1200" dirty="0">
                          <a:effectLst/>
                        </a:rPr>
                        <a:t>Car Park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800" kern="1200" dirty="0">
                          <a:effectLst/>
                        </a:rPr>
                        <a:t>15:25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429695861"/>
                  </a:ext>
                </a:extLst>
              </a:tr>
            </a:tbl>
          </a:graphicData>
        </a:graphic>
      </p:graphicFrame>
      <p:sp>
        <p:nvSpPr>
          <p:cNvPr id="4" name="Rectangle 3">
            <a:extLst>
              <a:ext uri="{FF2B5EF4-FFF2-40B4-BE49-F238E27FC236}">
                <a16:creationId xmlns:a16="http://schemas.microsoft.com/office/drawing/2014/main" id="{0E511332-2EEF-414D-B000-BB1E8F19A572}"/>
              </a:ext>
            </a:extLst>
          </p:cNvPr>
          <p:cNvSpPr/>
          <p:nvPr/>
        </p:nvSpPr>
        <p:spPr>
          <a:xfrm>
            <a:off x="953368" y="1790458"/>
            <a:ext cx="3770599" cy="965072"/>
          </a:xfrm>
          <a:prstGeom prst="rect">
            <a:avLst/>
          </a:prstGeom>
        </p:spPr>
        <p:txBody>
          <a:bodyPr wrap="square">
            <a:spAutoFit/>
          </a:bodyPr>
          <a:lstStyle/>
          <a:p>
            <a:pPr marL="342900" indent="-342900">
              <a:lnSpc>
                <a:spcPct val="107000"/>
              </a:lnSpc>
              <a:spcAft>
                <a:spcPts val="800"/>
              </a:spcAft>
              <a:buAutoNum type="alphaLcParenR"/>
            </a:pPr>
            <a:r>
              <a:rPr lang="en-GB" dirty="0">
                <a:ea typeface="Calibri" panose="020F0502020204030204" pitchFamily="34" charset="0"/>
                <a:cs typeface="Calibri" panose="020F0502020204030204" pitchFamily="34" charset="0"/>
              </a:rPr>
              <a:t>How many minutes does it take to travel from the pizza restaurant to the cinema? </a:t>
            </a:r>
          </a:p>
        </p:txBody>
      </p:sp>
      <p:sp>
        <p:nvSpPr>
          <p:cNvPr id="16" name="Rectangle 15">
            <a:extLst>
              <a:ext uri="{FF2B5EF4-FFF2-40B4-BE49-F238E27FC236}">
                <a16:creationId xmlns:a16="http://schemas.microsoft.com/office/drawing/2014/main" id="{932B099B-B22E-41A8-8EAC-670A33353EF7}"/>
              </a:ext>
            </a:extLst>
          </p:cNvPr>
          <p:cNvSpPr/>
          <p:nvPr/>
        </p:nvSpPr>
        <p:spPr>
          <a:xfrm>
            <a:off x="953368" y="3335570"/>
            <a:ext cx="3770599" cy="965072"/>
          </a:xfrm>
          <a:prstGeom prst="rect">
            <a:avLst/>
          </a:prstGeom>
        </p:spPr>
        <p:txBody>
          <a:bodyPr wrap="square">
            <a:spAutoFit/>
          </a:bodyPr>
          <a:lstStyle/>
          <a:p>
            <a:pPr marL="342900" indent="-342900">
              <a:lnSpc>
                <a:spcPct val="107000"/>
              </a:lnSpc>
              <a:spcAft>
                <a:spcPts val="800"/>
              </a:spcAft>
              <a:buFont typeface="+mj-lt"/>
              <a:buAutoNum type="alphaLcParenR" startAt="2"/>
            </a:pPr>
            <a:r>
              <a:rPr lang="en-GB" dirty="0">
                <a:ea typeface="Calibri" panose="020F0502020204030204" pitchFamily="34" charset="0"/>
                <a:cs typeface="Calibri" panose="020F0502020204030204" pitchFamily="34" charset="0"/>
              </a:rPr>
              <a:t>How many seconds does it take to travel from the cinema to the car park? </a:t>
            </a:r>
          </a:p>
        </p:txBody>
      </p:sp>
      <p:sp>
        <p:nvSpPr>
          <p:cNvPr id="17" name="Rectangle 16">
            <a:extLst>
              <a:ext uri="{FF2B5EF4-FFF2-40B4-BE49-F238E27FC236}">
                <a16:creationId xmlns:a16="http://schemas.microsoft.com/office/drawing/2014/main" id="{729223D3-86DB-4991-B166-6805DA6DBD99}"/>
              </a:ext>
            </a:extLst>
          </p:cNvPr>
          <p:cNvSpPr/>
          <p:nvPr/>
        </p:nvSpPr>
        <p:spPr>
          <a:xfrm>
            <a:off x="953368" y="4843666"/>
            <a:ext cx="3956980" cy="981423"/>
          </a:xfrm>
          <a:prstGeom prst="rect">
            <a:avLst/>
          </a:prstGeom>
        </p:spPr>
        <p:txBody>
          <a:bodyPr wrap="square">
            <a:spAutoFit/>
          </a:bodyPr>
          <a:lstStyle/>
          <a:p>
            <a:pPr marL="342900" indent="-342900">
              <a:lnSpc>
                <a:spcPct val="107000"/>
              </a:lnSpc>
              <a:spcAft>
                <a:spcPts val="800"/>
              </a:spcAft>
              <a:buFont typeface="+mj-lt"/>
              <a:buAutoNum type="alphaLcParenR" startAt="3"/>
            </a:pPr>
            <a:r>
              <a:rPr lang="en-GB" dirty="0">
                <a:ea typeface="Calibri" panose="020F0502020204030204" pitchFamily="34" charset="0"/>
                <a:cs typeface="Calibri" panose="020F0502020204030204" pitchFamily="34" charset="0"/>
              </a:rPr>
              <a:t>The bus is delayed for 360 seconds by roadworks. What time does it get to the police station? </a:t>
            </a:r>
          </a:p>
        </p:txBody>
      </p:sp>
      <p:sp>
        <p:nvSpPr>
          <p:cNvPr id="18" name="Rectangle 17">
            <a:extLst>
              <a:ext uri="{FF2B5EF4-FFF2-40B4-BE49-F238E27FC236}">
                <a16:creationId xmlns:a16="http://schemas.microsoft.com/office/drawing/2014/main" id="{8F34BE02-19BF-401B-AD54-528AD516735F}"/>
              </a:ext>
            </a:extLst>
          </p:cNvPr>
          <p:cNvSpPr/>
          <p:nvPr/>
        </p:nvSpPr>
        <p:spPr>
          <a:xfrm>
            <a:off x="1293003" y="2686000"/>
            <a:ext cx="1335700" cy="372346"/>
          </a:xfrm>
          <a:prstGeom prst="rect">
            <a:avLst/>
          </a:prstGeom>
        </p:spPr>
        <p:txBody>
          <a:bodyPr wrap="square">
            <a:spAutoFit/>
          </a:bodyPr>
          <a:lstStyle/>
          <a:p>
            <a:pPr>
              <a:lnSpc>
                <a:spcPct val="107000"/>
              </a:lnSpc>
              <a:spcAft>
                <a:spcPts val="800"/>
              </a:spcAft>
            </a:pPr>
            <a:r>
              <a:rPr lang="en-GB" b="1" dirty="0">
                <a:solidFill>
                  <a:srgbClr val="009641"/>
                </a:solidFill>
                <a:ea typeface="Calibri" panose="020F0502020204030204" pitchFamily="34" charset="0"/>
                <a:cs typeface="Calibri" panose="020F0502020204030204" pitchFamily="34" charset="0"/>
              </a:rPr>
              <a:t>54 minutes</a:t>
            </a:r>
          </a:p>
        </p:txBody>
      </p:sp>
      <p:sp>
        <p:nvSpPr>
          <p:cNvPr id="19" name="Rectangle 18">
            <a:extLst>
              <a:ext uri="{FF2B5EF4-FFF2-40B4-BE49-F238E27FC236}">
                <a16:creationId xmlns:a16="http://schemas.microsoft.com/office/drawing/2014/main" id="{0AEEABA4-65FD-4BBC-A622-D91B741948B2}"/>
              </a:ext>
            </a:extLst>
          </p:cNvPr>
          <p:cNvSpPr/>
          <p:nvPr/>
        </p:nvSpPr>
        <p:spPr>
          <a:xfrm>
            <a:off x="1293003" y="4220503"/>
            <a:ext cx="1518579" cy="372346"/>
          </a:xfrm>
          <a:prstGeom prst="rect">
            <a:avLst/>
          </a:prstGeom>
        </p:spPr>
        <p:txBody>
          <a:bodyPr wrap="square">
            <a:spAutoFit/>
          </a:bodyPr>
          <a:lstStyle/>
          <a:p>
            <a:pPr>
              <a:lnSpc>
                <a:spcPct val="107000"/>
              </a:lnSpc>
              <a:spcAft>
                <a:spcPts val="800"/>
              </a:spcAft>
            </a:pPr>
            <a:r>
              <a:rPr lang="en-GB" b="1" dirty="0">
                <a:solidFill>
                  <a:srgbClr val="009641"/>
                </a:solidFill>
                <a:ea typeface="Calibri" panose="020F0502020204030204" pitchFamily="34" charset="0"/>
                <a:cs typeface="Calibri" panose="020F0502020204030204" pitchFamily="34" charset="0"/>
              </a:rPr>
              <a:t>540 seconds</a:t>
            </a:r>
          </a:p>
        </p:txBody>
      </p:sp>
      <p:sp>
        <p:nvSpPr>
          <p:cNvPr id="20" name="Rectangle 19">
            <a:extLst>
              <a:ext uri="{FF2B5EF4-FFF2-40B4-BE49-F238E27FC236}">
                <a16:creationId xmlns:a16="http://schemas.microsoft.com/office/drawing/2014/main" id="{21EA18F3-5E0F-4D9F-BFC6-E1391BCF6315}"/>
              </a:ext>
            </a:extLst>
          </p:cNvPr>
          <p:cNvSpPr/>
          <p:nvPr/>
        </p:nvSpPr>
        <p:spPr>
          <a:xfrm>
            <a:off x="1293003" y="5727516"/>
            <a:ext cx="778351" cy="372346"/>
          </a:xfrm>
          <a:prstGeom prst="rect">
            <a:avLst/>
          </a:prstGeom>
        </p:spPr>
        <p:txBody>
          <a:bodyPr wrap="square">
            <a:spAutoFit/>
          </a:bodyPr>
          <a:lstStyle/>
          <a:p>
            <a:pPr>
              <a:lnSpc>
                <a:spcPct val="107000"/>
              </a:lnSpc>
              <a:spcAft>
                <a:spcPts val="800"/>
              </a:spcAft>
            </a:pPr>
            <a:r>
              <a:rPr lang="en-GB" b="1" dirty="0">
                <a:solidFill>
                  <a:srgbClr val="009641"/>
                </a:solidFill>
                <a:ea typeface="Calibri" panose="020F0502020204030204" pitchFamily="34" charset="0"/>
                <a:cs typeface="Calibri" panose="020F0502020204030204" pitchFamily="34" charset="0"/>
              </a:rPr>
              <a:t>15:11</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A315477-D237-4374-8A83-AD6EC1B19822}"/>
              </a:ext>
            </a:extLst>
          </p:cNvPr>
          <p:cNvSpPr/>
          <p:nvPr/>
        </p:nvSpPr>
        <p:spPr>
          <a:xfrm>
            <a:off x="755650" y="3276900"/>
            <a:ext cx="7632700" cy="2816784"/>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1820091"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37451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Timetables</a:t>
            </a:r>
            <a:endParaRPr lang="en-GB" sz="1600" b="1" dirty="0">
              <a:solidFill>
                <a:schemeClr val="bg1"/>
              </a:solidFill>
            </a:endParaRPr>
          </a:p>
        </p:txBody>
      </p:sp>
      <p:cxnSp>
        <p:nvCxnSpPr>
          <p:cNvPr id="103" name="Straight Connector 102"/>
          <p:cNvCxnSpPr/>
          <p:nvPr/>
        </p:nvCxnSpPr>
        <p:spPr>
          <a:xfrm>
            <a:off x="182009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52F530C-8602-496D-93ED-7E88BFD6B583}"/>
              </a:ext>
            </a:extLst>
          </p:cNvPr>
          <p:cNvSpPr/>
          <p:nvPr/>
        </p:nvSpPr>
        <p:spPr>
          <a:xfrm>
            <a:off x="755650" y="1172359"/>
            <a:ext cx="5577295" cy="422405"/>
          </a:xfrm>
          <a:prstGeom prst="rect">
            <a:avLst/>
          </a:prstGeom>
          <a:noFill/>
        </p:spPr>
        <p:txBody>
          <a:bodyPr wrap="square" lIns="72000" tIns="72000" rIns="72000" bIns="72000">
            <a:spAutoFit/>
          </a:bodyPr>
          <a:lstStyle/>
          <a:p>
            <a:r>
              <a:rPr lang="en-GB" b="1" dirty="0"/>
              <a:t>Use the TV guide timetable to answer the questions.</a:t>
            </a:r>
          </a:p>
        </p:txBody>
      </p:sp>
      <p:sp>
        <p:nvSpPr>
          <p:cNvPr id="22" name="Rectangle 21">
            <a:extLst>
              <a:ext uri="{FF2B5EF4-FFF2-40B4-BE49-F238E27FC236}">
                <a16:creationId xmlns:a16="http://schemas.microsoft.com/office/drawing/2014/main" id="{3DE9471F-9AFC-43C2-8E32-A2D59EAF572E}"/>
              </a:ext>
            </a:extLst>
          </p:cNvPr>
          <p:cNvSpPr/>
          <p:nvPr/>
        </p:nvSpPr>
        <p:spPr>
          <a:xfrm>
            <a:off x="1012915" y="3453573"/>
            <a:ext cx="7217500" cy="369332"/>
          </a:xfrm>
          <a:prstGeom prst="rect">
            <a:avLst/>
          </a:prstGeom>
        </p:spPr>
        <p:txBody>
          <a:bodyPr wrap="square">
            <a:spAutoFit/>
          </a:bodyPr>
          <a:lstStyle/>
          <a:p>
            <a:pPr marL="342900" indent="-342900">
              <a:buAutoNum type="alphaLcParenR"/>
            </a:pPr>
            <a:r>
              <a:rPr lang="en-GB" dirty="0"/>
              <a:t>How many minutes is the Tick Tock Music show on for?</a:t>
            </a:r>
          </a:p>
        </p:txBody>
      </p:sp>
      <p:sp>
        <p:nvSpPr>
          <p:cNvPr id="23" name="Rectangle 22">
            <a:extLst>
              <a:ext uri="{FF2B5EF4-FFF2-40B4-BE49-F238E27FC236}">
                <a16:creationId xmlns:a16="http://schemas.microsoft.com/office/drawing/2014/main" id="{68B1866B-0E6B-41BF-A519-EC74354C14DA}"/>
              </a:ext>
            </a:extLst>
          </p:cNvPr>
          <p:cNvSpPr/>
          <p:nvPr/>
        </p:nvSpPr>
        <p:spPr>
          <a:xfrm>
            <a:off x="1012915" y="4197992"/>
            <a:ext cx="7112725" cy="685059"/>
          </a:xfrm>
          <a:prstGeom prst="rect">
            <a:avLst/>
          </a:prstGeom>
        </p:spPr>
        <p:txBody>
          <a:bodyPr wrap="square">
            <a:spAutoFit/>
          </a:bodyPr>
          <a:lstStyle/>
          <a:p>
            <a:pPr marL="342900" indent="-342900">
              <a:lnSpc>
                <a:spcPct val="107000"/>
              </a:lnSpc>
              <a:spcAft>
                <a:spcPts val="800"/>
              </a:spcAft>
              <a:buFont typeface="+mj-lt"/>
              <a:buAutoNum type="alphaLcParenR" startAt="2"/>
            </a:pPr>
            <a:r>
              <a:rPr lang="en-GB" dirty="0">
                <a:ea typeface="Calibri" panose="020F0502020204030204" pitchFamily="34" charset="0"/>
                <a:cs typeface="Calibri" panose="020F0502020204030204" pitchFamily="34" charset="0"/>
              </a:rPr>
              <a:t>How many seconds is the Eyes on the Past History Documentary on for? </a:t>
            </a:r>
          </a:p>
        </p:txBody>
      </p:sp>
      <p:sp>
        <p:nvSpPr>
          <p:cNvPr id="24" name="Rectangle 23">
            <a:extLst>
              <a:ext uri="{FF2B5EF4-FFF2-40B4-BE49-F238E27FC236}">
                <a16:creationId xmlns:a16="http://schemas.microsoft.com/office/drawing/2014/main" id="{44922B4E-87BC-4FBA-B4BF-828B5B68C231}"/>
              </a:ext>
            </a:extLst>
          </p:cNvPr>
          <p:cNvSpPr/>
          <p:nvPr/>
        </p:nvSpPr>
        <p:spPr>
          <a:xfrm>
            <a:off x="1012915" y="5245184"/>
            <a:ext cx="7217500" cy="388696"/>
          </a:xfrm>
          <a:prstGeom prst="rect">
            <a:avLst/>
          </a:prstGeom>
        </p:spPr>
        <p:txBody>
          <a:bodyPr wrap="square">
            <a:spAutoFit/>
          </a:bodyPr>
          <a:lstStyle/>
          <a:p>
            <a:pPr marL="342900" indent="-342900">
              <a:lnSpc>
                <a:spcPct val="107000"/>
              </a:lnSpc>
              <a:spcAft>
                <a:spcPts val="800"/>
              </a:spcAft>
              <a:buFont typeface="+mj-lt"/>
              <a:buAutoNum type="alphaLcParenR" startAt="3"/>
            </a:pPr>
            <a:r>
              <a:rPr lang="en-GB" dirty="0">
                <a:ea typeface="Calibri" panose="020F0502020204030204" pitchFamily="34" charset="0"/>
                <a:cs typeface="Calibri" panose="020F0502020204030204" pitchFamily="34" charset="0"/>
              </a:rPr>
              <a:t>What TV programme is on at four o’clock on channel 23? </a:t>
            </a:r>
          </a:p>
        </p:txBody>
      </p:sp>
      <p:sp>
        <p:nvSpPr>
          <p:cNvPr id="25" name="Rectangle 24">
            <a:extLst>
              <a:ext uri="{FF2B5EF4-FFF2-40B4-BE49-F238E27FC236}">
                <a16:creationId xmlns:a16="http://schemas.microsoft.com/office/drawing/2014/main" id="{E7C65F0E-D91A-4656-A18C-C27EC9581ADF}"/>
              </a:ext>
            </a:extLst>
          </p:cNvPr>
          <p:cNvSpPr/>
          <p:nvPr/>
        </p:nvSpPr>
        <p:spPr>
          <a:xfrm>
            <a:off x="1366752" y="3732470"/>
            <a:ext cx="2529753" cy="388696"/>
          </a:xfrm>
          <a:prstGeom prst="rect">
            <a:avLst/>
          </a:prstGeom>
        </p:spPr>
        <p:txBody>
          <a:bodyPr wrap="square">
            <a:spAutoFit/>
          </a:bodyPr>
          <a:lstStyle/>
          <a:p>
            <a:pPr>
              <a:lnSpc>
                <a:spcPct val="107000"/>
              </a:lnSpc>
              <a:spcAft>
                <a:spcPts val="800"/>
              </a:spcAft>
            </a:pPr>
            <a:r>
              <a:rPr lang="en-GB" b="1" dirty="0">
                <a:solidFill>
                  <a:srgbClr val="009641"/>
                </a:solidFill>
                <a:ea typeface="Calibri" panose="020F0502020204030204" pitchFamily="34" charset="0"/>
                <a:cs typeface="Calibri" panose="020F0502020204030204" pitchFamily="34" charset="0"/>
              </a:rPr>
              <a:t>15 minutes</a:t>
            </a:r>
          </a:p>
        </p:txBody>
      </p:sp>
      <p:sp>
        <p:nvSpPr>
          <p:cNvPr id="26" name="Rectangle 25">
            <a:extLst>
              <a:ext uri="{FF2B5EF4-FFF2-40B4-BE49-F238E27FC236}">
                <a16:creationId xmlns:a16="http://schemas.microsoft.com/office/drawing/2014/main" id="{D799EE6B-6256-43E9-B67D-677094509465}"/>
              </a:ext>
            </a:extLst>
          </p:cNvPr>
          <p:cNvSpPr/>
          <p:nvPr/>
        </p:nvSpPr>
        <p:spPr>
          <a:xfrm>
            <a:off x="1366752" y="4793181"/>
            <a:ext cx="3074041" cy="388696"/>
          </a:xfrm>
          <a:prstGeom prst="rect">
            <a:avLst/>
          </a:prstGeom>
        </p:spPr>
        <p:txBody>
          <a:bodyPr wrap="square">
            <a:spAutoFit/>
          </a:bodyPr>
          <a:lstStyle/>
          <a:p>
            <a:pPr>
              <a:lnSpc>
                <a:spcPct val="107000"/>
              </a:lnSpc>
              <a:spcAft>
                <a:spcPts val="800"/>
              </a:spcAft>
            </a:pPr>
            <a:r>
              <a:rPr lang="en-GB" b="1" dirty="0">
                <a:solidFill>
                  <a:srgbClr val="009641"/>
                </a:solidFill>
                <a:ea typeface="Calibri" panose="020F0502020204030204" pitchFamily="34" charset="0"/>
                <a:cs typeface="Calibri" panose="020F0502020204030204" pitchFamily="34" charset="0"/>
              </a:rPr>
              <a:t>1200 seconds</a:t>
            </a:r>
          </a:p>
        </p:txBody>
      </p:sp>
      <p:sp>
        <p:nvSpPr>
          <p:cNvPr id="27" name="Rectangle 26">
            <a:extLst>
              <a:ext uri="{FF2B5EF4-FFF2-40B4-BE49-F238E27FC236}">
                <a16:creationId xmlns:a16="http://schemas.microsoft.com/office/drawing/2014/main" id="{67B4B5BA-219F-4217-8DD8-1C5BBD98B2E0}"/>
              </a:ext>
            </a:extLst>
          </p:cNvPr>
          <p:cNvSpPr/>
          <p:nvPr/>
        </p:nvSpPr>
        <p:spPr>
          <a:xfrm>
            <a:off x="1366752" y="5547867"/>
            <a:ext cx="5416136" cy="388696"/>
          </a:xfrm>
          <a:prstGeom prst="rect">
            <a:avLst/>
          </a:prstGeom>
        </p:spPr>
        <p:txBody>
          <a:bodyPr wrap="square">
            <a:spAutoFit/>
          </a:bodyPr>
          <a:lstStyle/>
          <a:p>
            <a:pPr>
              <a:lnSpc>
                <a:spcPct val="107000"/>
              </a:lnSpc>
              <a:spcAft>
                <a:spcPts val="800"/>
              </a:spcAft>
            </a:pPr>
            <a:r>
              <a:rPr lang="en-GB" b="1" dirty="0">
                <a:solidFill>
                  <a:srgbClr val="009641"/>
                </a:solidFill>
                <a:ea typeface="Calibri" panose="020F0502020204030204" pitchFamily="34" charset="0"/>
                <a:cs typeface="Calibri" panose="020F0502020204030204" pitchFamily="34" charset="0"/>
              </a:rPr>
              <a:t>Brain Busters Gameshow</a:t>
            </a:r>
          </a:p>
        </p:txBody>
      </p:sp>
      <p:pic>
        <p:nvPicPr>
          <p:cNvPr id="28" name="Picture 27">
            <a:extLst>
              <a:ext uri="{FF2B5EF4-FFF2-40B4-BE49-F238E27FC236}">
                <a16:creationId xmlns:a16="http://schemas.microsoft.com/office/drawing/2014/main" id="{A885EFFB-FAB7-41B9-B4FC-C76D48466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906" y="1722366"/>
            <a:ext cx="6664188" cy="1095858"/>
          </a:xfrm>
          <a:prstGeom prst="rect">
            <a:avLst/>
          </a:prstGeom>
        </p:spPr>
      </p:pic>
      <p:pic>
        <p:nvPicPr>
          <p:cNvPr id="3" name="Picture 2">
            <a:extLst>
              <a:ext uri="{FF2B5EF4-FFF2-40B4-BE49-F238E27FC236}">
                <a16:creationId xmlns:a16="http://schemas.microsoft.com/office/drawing/2014/main" id="{D77567E0-7484-4C06-B7AF-59EC080EA3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35225">
            <a:off x="7880687" y="1913242"/>
            <a:ext cx="307221" cy="1287516"/>
          </a:xfrm>
          <a:prstGeom prst="rect">
            <a:avLst/>
          </a:prstGeom>
        </p:spPr>
      </p:pic>
    </p:spTree>
    <p:extLst>
      <p:ext uri="{BB962C8B-B14F-4D97-AF65-F5344CB8AC3E}">
        <p14:creationId xmlns:p14="http://schemas.microsoft.com/office/powerpoint/2010/main" val="138242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2C9CBF-4686-4DA2-8F04-1F7E911962DC}"/>
              </a:ext>
            </a:extLst>
          </p:cNvPr>
          <p:cNvSpPr/>
          <p:nvPr/>
        </p:nvSpPr>
        <p:spPr>
          <a:xfrm>
            <a:off x="445574" y="702863"/>
            <a:ext cx="137451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Timetables</a:t>
            </a:r>
            <a:endParaRPr lang="en-GB" sz="1600" b="1" dirty="0">
              <a:solidFill>
                <a:schemeClr val="bg1"/>
              </a:solidFill>
            </a:endParaRPr>
          </a:p>
        </p:txBody>
      </p:sp>
      <p:sp>
        <p:nvSpPr>
          <p:cNvPr id="30" name="Rectangle 29"/>
          <p:cNvSpPr/>
          <p:nvPr/>
        </p:nvSpPr>
        <p:spPr>
          <a:xfrm>
            <a:off x="182009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182009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A194F1D-91C3-456A-AF0E-5C08C558403C}"/>
              </a:ext>
            </a:extLst>
          </p:cNvPr>
          <p:cNvSpPr/>
          <p:nvPr/>
        </p:nvSpPr>
        <p:spPr>
          <a:xfrm>
            <a:off x="755650" y="4370372"/>
            <a:ext cx="7632698" cy="458757"/>
          </a:xfrm>
          <a:prstGeom prst="rect">
            <a:avLst/>
          </a:prstGeom>
          <a:solidFill>
            <a:srgbClr val="ACDDFC"/>
          </a:solidFill>
        </p:spPr>
        <p:txBody>
          <a:bodyPr wrap="square" lIns="72000" tIns="72000" rIns="72000" bIns="108000">
            <a:spAutoFit/>
          </a:bodyPr>
          <a:lstStyle/>
          <a:p>
            <a:pPr algn="ctr"/>
            <a:r>
              <a:rPr lang="en-GB" dirty="0"/>
              <a:t>Is Sam correct? Explain your answer.</a:t>
            </a:r>
          </a:p>
        </p:txBody>
      </p:sp>
      <p:sp>
        <p:nvSpPr>
          <p:cNvPr id="27" name="Rectangle 26">
            <a:extLst>
              <a:ext uri="{FF2B5EF4-FFF2-40B4-BE49-F238E27FC236}">
                <a16:creationId xmlns:a16="http://schemas.microsoft.com/office/drawing/2014/main" id="{0AC83AEC-DDAB-491E-898B-01A0A62713B1}"/>
              </a:ext>
            </a:extLst>
          </p:cNvPr>
          <p:cNvSpPr/>
          <p:nvPr/>
        </p:nvSpPr>
        <p:spPr>
          <a:xfrm>
            <a:off x="1504948" y="4960751"/>
            <a:ext cx="6134102" cy="1126050"/>
          </a:xfrm>
          <a:prstGeom prst="rect">
            <a:avLst/>
          </a:prstGeom>
          <a:solidFill>
            <a:schemeClr val="bg1"/>
          </a:solidFill>
          <a:ln w="38100">
            <a:solidFill>
              <a:srgbClr val="009641"/>
            </a:solidFill>
          </a:ln>
        </p:spPr>
        <p:txBody>
          <a:bodyPr wrap="square" lIns="108000" tIns="108000" rIns="108000" bIns="108000">
            <a:spAutoFit/>
          </a:bodyPr>
          <a:lstStyle/>
          <a:p>
            <a:pPr>
              <a:spcAft>
                <a:spcPts val="600"/>
              </a:spcAft>
            </a:pPr>
            <a:r>
              <a:rPr lang="en-GB" b="1" dirty="0">
                <a:solidFill>
                  <a:schemeClr val="tx1">
                    <a:lumMod val="90000"/>
                    <a:lumOff val="10000"/>
                  </a:schemeClr>
                </a:solidFill>
              </a:rPr>
              <a:t>Sam is correct.</a:t>
            </a:r>
          </a:p>
          <a:p>
            <a:pPr>
              <a:spcAft>
                <a:spcPts val="600"/>
              </a:spcAft>
            </a:pPr>
            <a:r>
              <a:rPr lang="en-GB" dirty="0">
                <a:solidFill>
                  <a:schemeClr val="tx1">
                    <a:lumMod val="90000"/>
                    <a:lumOff val="10000"/>
                  </a:schemeClr>
                </a:solidFill>
              </a:rPr>
              <a:t>The journey takes 1 hour and 30 minutes (16:45 to 18:15). This is equal to 90 minutes. </a:t>
            </a:r>
          </a:p>
        </p:txBody>
      </p:sp>
      <p:graphicFrame>
        <p:nvGraphicFramePr>
          <p:cNvPr id="28" name="Table 27">
            <a:extLst>
              <a:ext uri="{FF2B5EF4-FFF2-40B4-BE49-F238E27FC236}">
                <a16:creationId xmlns:a16="http://schemas.microsoft.com/office/drawing/2014/main" id="{55E90DDC-3BAB-4422-BA85-27B5FC0D84F5}"/>
              </a:ext>
            </a:extLst>
          </p:cNvPr>
          <p:cNvGraphicFramePr>
            <a:graphicFrameLocks noGrp="1"/>
          </p:cNvGraphicFramePr>
          <p:nvPr>
            <p:extLst>
              <p:ext uri="{D42A27DB-BD31-4B8C-83A1-F6EECF244321}">
                <p14:modId xmlns:p14="http://schemas.microsoft.com/office/powerpoint/2010/main" val="1033728173"/>
              </p:ext>
            </p:extLst>
          </p:nvPr>
        </p:nvGraphicFramePr>
        <p:xfrm>
          <a:off x="3670878" y="1837500"/>
          <a:ext cx="4564271" cy="2063377"/>
        </p:xfrm>
        <a:graphic>
          <a:graphicData uri="http://schemas.openxmlformats.org/drawingml/2006/table">
            <a:tbl>
              <a:tblPr firstRow="1" bandRow="1">
                <a:tableStyleId>{00A15C55-8517-42AA-B614-E9B94910E393}</a:tableStyleId>
              </a:tblPr>
              <a:tblGrid>
                <a:gridCol w="1265753">
                  <a:extLst>
                    <a:ext uri="{9D8B030D-6E8A-4147-A177-3AD203B41FA5}">
                      <a16:colId xmlns:a16="http://schemas.microsoft.com/office/drawing/2014/main" val="2823633300"/>
                    </a:ext>
                  </a:extLst>
                </a:gridCol>
                <a:gridCol w="689990">
                  <a:extLst>
                    <a:ext uri="{9D8B030D-6E8A-4147-A177-3AD203B41FA5}">
                      <a16:colId xmlns:a16="http://schemas.microsoft.com/office/drawing/2014/main" val="1582559299"/>
                    </a:ext>
                  </a:extLst>
                </a:gridCol>
                <a:gridCol w="689990">
                  <a:extLst>
                    <a:ext uri="{9D8B030D-6E8A-4147-A177-3AD203B41FA5}">
                      <a16:colId xmlns:a16="http://schemas.microsoft.com/office/drawing/2014/main" val="3718172718"/>
                    </a:ext>
                  </a:extLst>
                </a:gridCol>
                <a:gridCol w="623138">
                  <a:extLst>
                    <a:ext uri="{9D8B030D-6E8A-4147-A177-3AD203B41FA5}">
                      <a16:colId xmlns:a16="http://schemas.microsoft.com/office/drawing/2014/main" val="2165827055"/>
                    </a:ext>
                  </a:extLst>
                </a:gridCol>
                <a:gridCol w="647700">
                  <a:extLst>
                    <a:ext uri="{9D8B030D-6E8A-4147-A177-3AD203B41FA5}">
                      <a16:colId xmlns:a16="http://schemas.microsoft.com/office/drawing/2014/main" val="3815463007"/>
                    </a:ext>
                  </a:extLst>
                </a:gridCol>
                <a:gridCol w="647700">
                  <a:extLst>
                    <a:ext uri="{9D8B030D-6E8A-4147-A177-3AD203B41FA5}">
                      <a16:colId xmlns:a16="http://schemas.microsoft.com/office/drawing/2014/main" val="2448757678"/>
                    </a:ext>
                  </a:extLst>
                </a:gridCol>
              </a:tblGrid>
              <a:tr h="327921">
                <a:tc gridSpan="6">
                  <a:txBody>
                    <a:bodyPr/>
                    <a:lstStyle/>
                    <a:p>
                      <a:pPr algn="l">
                        <a:lnSpc>
                          <a:spcPct val="107000"/>
                        </a:lnSpc>
                        <a:spcAft>
                          <a:spcPts val="0"/>
                        </a:spcAft>
                      </a:pPr>
                      <a:r>
                        <a:rPr lang="en-GB" sz="1200" kern="1200" dirty="0">
                          <a:effectLst/>
                        </a:rPr>
                        <a:t>London Euston » Preston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24531546"/>
                  </a:ext>
                </a:extLst>
              </a:tr>
              <a:tr h="253381">
                <a:tc>
                  <a:txBody>
                    <a:bodyPr/>
                    <a:lstStyle/>
                    <a:p>
                      <a:pPr algn="l">
                        <a:lnSpc>
                          <a:spcPct val="107000"/>
                        </a:lnSpc>
                        <a:spcAft>
                          <a:spcPts val="0"/>
                        </a:spcAft>
                      </a:pPr>
                      <a:r>
                        <a:rPr lang="en-GB" sz="1200" kern="12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a:effectLst/>
                        </a:rPr>
                        <a:t>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B</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780066725"/>
                  </a:ext>
                </a:extLst>
              </a:tr>
              <a:tr h="253381">
                <a:tc>
                  <a:txBody>
                    <a:bodyPr/>
                    <a:lstStyle/>
                    <a:p>
                      <a:pPr algn="ctr">
                        <a:lnSpc>
                          <a:spcPct val="107000"/>
                        </a:lnSpc>
                        <a:spcAft>
                          <a:spcPts val="0"/>
                        </a:spcAft>
                      </a:pPr>
                      <a:r>
                        <a:rPr lang="en-GB" sz="1400" kern="1200">
                          <a:effectLst/>
                        </a:rPr>
                        <a:t>London Euston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13:00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15:30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a:effectLst/>
                        </a:rPr>
                        <a:t>15:45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a:effectLst/>
                        </a:rPr>
                        <a:t>17:30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16:45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82876657"/>
                  </a:ext>
                </a:extLst>
              </a:tr>
              <a:tr h="304286">
                <a:tc>
                  <a:txBody>
                    <a:bodyPr/>
                    <a:lstStyle/>
                    <a:p>
                      <a:pPr algn="ctr">
                        <a:lnSpc>
                          <a:spcPct val="107000"/>
                        </a:lnSpc>
                        <a:spcAft>
                          <a:spcPts val="0"/>
                        </a:spcAft>
                      </a:pPr>
                      <a:r>
                        <a:rPr lang="en-GB" sz="1400" kern="1200">
                          <a:effectLst/>
                        </a:rPr>
                        <a:t>Rugby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a:effectLst/>
                        </a:rPr>
                        <a:t>14:15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16:05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16:20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dirty="0">
                          <a:effectLst/>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17:20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74463475"/>
                  </a:ext>
                </a:extLst>
              </a:tr>
              <a:tr h="388348">
                <a:tc>
                  <a:txBody>
                    <a:bodyPr/>
                    <a:lstStyle/>
                    <a:p>
                      <a:pPr algn="ctr">
                        <a:lnSpc>
                          <a:spcPct val="107000"/>
                        </a:lnSpc>
                        <a:spcAft>
                          <a:spcPts val="0"/>
                        </a:spcAft>
                      </a:pPr>
                      <a:r>
                        <a:rPr lang="en-GB" sz="1400" kern="1200" dirty="0">
                          <a:effectLst/>
                        </a:rPr>
                        <a:t>Birmingham New Street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15:10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17:00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a:effectLst/>
                        </a:rPr>
                        <a:t>17:15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dirty="0">
                          <a:effectLst/>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spcAft>
                          <a:spcPts val="0"/>
                        </a:spcAft>
                      </a:pPr>
                      <a:r>
                        <a:rPr lang="en-GB" sz="1400" kern="1200" dirty="0">
                          <a:effectLst/>
                        </a:rPr>
                        <a:t>18:15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721335569"/>
                  </a:ext>
                </a:extLst>
              </a:tr>
            </a:tbl>
          </a:graphicData>
        </a:graphic>
      </p:graphicFrame>
      <p:sp>
        <p:nvSpPr>
          <p:cNvPr id="29" name="Rectangle 28">
            <a:extLst>
              <a:ext uri="{FF2B5EF4-FFF2-40B4-BE49-F238E27FC236}">
                <a16:creationId xmlns:a16="http://schemas.microsoft.com/office/drawing/2014/main" id="{2FB92FE3-0F4C-433B-AF40-F7D35E6B8C77}"/>
              </a:ext>
            </a:extLst>
          </p:cNvPr>
          <p:cNvSpPr/>
          <p:nvPr/>
        </p:nvSpPr>
        <p:spPr>
          <a:xfrm>
            <a:off x="2636213" y="1209352"/>
            <a:ext cx="3871573" cy="400110"/>
          </a:xfrm>
          <a:prstGeom prst="rect">
            <a:avLst/>
          </a:prstGeom>
        </p:spPr>
        <p:txBody>
          <a:bodyPr wrap="none">
            <a:spAutoFit/>
          </a:bodyPr>
          <a:lstStyle/>
          <a:p>
            <a:r>
              <a:rPr lang="en-GB" sz="2000" dirty="0"/>
              <a:t>Here is part of a train timetable.</a:t>
            </a:r>
          </a:p>
        </p:txBody>
      </p:sp>
      <p:pic>
        <p:nvPicPr>
          <p:cNvPr id="18" name="Picture 17">
            <a:extLst>
              <a:ext uri="{FF2B5EF4-FFF2-40B4-BE49-F238E27FC236}">
                <a16:creationId xmlns:a16="http://schemas.microsoft.com/office/drawing/2014/main" id="{C3072E1D-022B-4325-A317-6BE0C2385D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77" t="-4100" r="5677" b="31359"/>
          <a:stretch/>
        </p:blipFill>
        <p:spPr>
          <a:xfrm>
            <a:off x="815909" y="1229186"/>
            <a:ext cx="1754988" cy="1748240"/>
          </a:xfrm>
          <a:prstGeom prst="ellipse">
            <a:avLst/>
          </a:prstGeom>
          <a:solidFill>
            <a:schemeClr val="accent4">
              <a:lumMod val="40000"/>
              <a:lumOff val="60000"/>
            </a:schemeClr>
          </a:solidFill>
          <a:ln w="57150">
            <a:solidFill>
              <a:srgbClr val="87BD31"/>
            </a:solidFill>
          </a:ln>
        </p:spPr>
      </p:pic>
      <p:grpSp>
        <p:nvGrpSpPr>
          <p:cNvPr id="23" name="Group 22">
            <a:extLst>
              <a:ext uri="{FF2B5EF4-FFF2-40B4-BE49-F238E27FC236}">
                <a16:creationId xmlns:a16="http://schemas.microsoft.com/office/drawing/2014/main" id="{25EF4DC1-D18F-4826-AD23-0ACA469E7797}"/>
              </a:ext>
            </a:extLst>
          </p:cNvPr>
          <p:cNvGrpSpPr/>
          <p:nvPr/>
        </p:nvGrpSpPr>
        <p:grpSpPr>
          <a:xfrm>
            <a:off x="942597" y="2957987"/>
            <a:ext cx="2458382" cy="1280764"/>
            <a:chOff x="2966043" y="1719827"/>
            <a:chExt cx="3728969" cy="1723830"/>
          </a:xfrm>
        </p:grpSpPr>
        <p:sp>
          <p:nvSpPr>
            <p:cNvPr id="24" name="Rectangular Callout 8">
              <a:extLst>
                <a:ext uri="{FF2B5EF4-FFF2-40B4-BE49-F238E27FC236}">
                  <a16:creationId xmlns:a16="http://schemas.microsoft.com/office/drawing/2014/main" id="{24876BD3-FB9F-4019-B4E0-98CF5421462B}"/>
                </a:ext>
              </a:extLst>
            </p:cNvPr>
            <p:cNvSpPr/>
            <p:nvPr/>
          </p:nvSpPr>
          <p:spPr>
            <a:xfrm>
              <a:off x="2966043" y="1719827"/>
              <a:ext cx="3728969" cy="1723830"/>
            </a:xfrm>
            <a:prstGeom prst="wedgeRectCallout">
              <a:avLst>
                <a:gd name="adj1" fmla="val -17316"/>
                <a:gd name="adj2" fmla="val -112336"/>
              </a:avLst>
            </a:prstGeom>
            <a:solidFill>
              <a:schemeClr val="bg1"/>
            </a:solidFill>
            <a:ln w="28575">
              <a:solidFill>
                <a:srgbClr val="014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6969EBB6-EE81-4C6B-A94D-47D34DB449A3}"/>
                </a:ext>
              </a:extLst>
            </p:cNvPr>
            <p:cNvSpPr/>
            <p:nvPr/>
          </p:nvSpPr>
          <p:spPr>
            <a:xfrm>
              <a:off x="3266438" y="1923350"/>
              <a:ext cx="3128177" cy="1325595"/>
            </a:xfrm>
            <a:prstGeom prst="rect">
              <a:avLst/>
            </a:prstGeom>
            <a:noFill/>
          </p:spPr>
          <p:txBody>
            <a:bodyPr wrap="square" lIns="0" tIns="0" rIns="0" bIns="0">
              <a:spAutoFit/>
            </a:bodyPr>
            <a:lstStyle/>
            <a:p>
              <a:r>
                <a:rPr lang="en-GB" sz="1600" dirty="0"/>
                <a:t>It takes 90 minutes to travel from London Euston to Birmingham New Street on train E. </a:t>
              </a:r>
            </a:p>
          </p:txBody>
        </p:sp>
      </p:gr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26" presetClass="emph" presetSubtype="0" fill="hold" nodeType="withEffect">
                                  <p:stCondLst>
                                    <p:cond delay="0"/>
                                  </p:stCondLst>
                                  <p:childTnLst>
                                    <p:animEffect transition="out" filter="fade">
                                      <p:cBhvr>
                                        <p:cTn id="9" dur="250" tmFilter="0, 0; .2, .5; .8, .5; 1, 0"/>
                                        <p:tgtEl>
                                          <p:spTgt spid="23"/>
                                        </p:tgtEl>
                                      </p:cBhvr>
                                    </p:animEffect>
                                    <p:animScale>
                                      <p:cBhvr>
                                        <p:cTn id="10" dur="125" autoRev="1" fill="hold"/>
                                        <p:tgtEl>
                                          <p:spTgt spid="23"/>
                                        </p:tgtEl>
                                      </p:cBhvr>
                                      <p:by x="105000" y="105000"/>
                                    </p:animScale>
                                  </p:childTnLst>
                                </p:cTn>
                              </p:par>
                            </p:childTnLst>
                          </p:cTn>
                        </p:par>
                        <p:par>
                          <p:cTn id="11" fill="hold">
                            <p:stCondLst>
                              <p:cond delay="250"/>
                            </p:stCondLst>
                            <p:childTnLst>
                              <p:par>
                                <p:cTn id="12" presetID="10" presetClass="entr" presetSubtype="0" fill="hold" grpId="0" nodeType="afterEffect">
                                  <p:stCondLst>
                                    <p:cond delay="10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animEffect transition="in" filter="fade">
                                      <p:cBhvr>
                                        <p:cTn id="23" dur="500"/>
                                        <p:tgtEl>
                                          <p:spTgt spid="2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xEl>
                                              <p:pRg st="1" end="1"/>
                                            </p:txEl>
                                          </p:spTgt>
                                        </p:tgtEl>
                                        <p:attrNameLst>
                                          <p:attrName>style.visibility</p:attrName>
                                        </p:attrNameLst>
                                      </p:cBhvr>
                                      <p:to>
                                        <p:strVal val="visible"/>
                                      </p:to>
                                    </p:set>
                                    <p:animEffect transition="in" filter="fade">
                                      <p:cBhvr>
                                        <p:cTn id="28"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3DA28-8195-4088-A1E1-105A9D1CE5CF}"/>
              </a:ext>
            </a:extLst>
          </p:cNvPr>
          <p:cNvSpPr/>
          <p:nvPr/>
        </p:nvSpPr>
        <p:spPr>
          <a:xfrm>
            <a:off x="445574" y="702863"/>
            <a:ext cx="137451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Timetables</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182009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182009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F2A6BC6-2953-436A-85CD-87C4146F6FC4}"/>
              </a:ext>
            </a:extLst>
          </p:cNvPr>
          <p:cNvSpPr/>
          <p:nvPr/>
        </p:nvSpPr>
        <p:spPr>
          <a:xfrm>
            <a:off x="824329" y="2265076"/>
            <a:ext cx="5367465" cy="2185214"/>
          </a:xfrm>
          <a:prstGeom prst="rect">
            <a:avLst/>
          </a:prstGeom>
        </p:spPr>
        <p:txBody>
          <a:bodyPr wrap="square">
            <a:spAutoFit/>
          </a:bodyPr>
          <a:lstStyle/>
          <a:p>
            <a:pPr marL="285750" lvl="0" indent="-285750">
              <a:spcAft>
                <a:spcPts val="1200"/>
              </a:spcAft>
              <a:buFont typeface="Arial" panose="020B0604020202020204" pitchFamily="34" charset="0"/>
              <a:buChar char="•"/>
            </a:pPr>
            <a:r>
              <a:rPr lang="en-GB" sz="1600" dirty="0"/>
              <a:t>Ferries A, C and E start the day on Crystal Island.</a:t>
            </a:r>
          </a:p>
          <a:p>
            <a:pPr marL="285750" lvl="0" indent="-285750">
              <a:spcAft>
                <a:spcPts val="1200"/>
              </a:spcAft>
              <a:buFont typeface="Arial" panose="020B0604020202020204" pitchFamily="34" charset="0"/>
              <a:buChar char="•"/>
            </a:pPr>
            <a:r>
              <a:rPr lang="en-GB" sz="1600" dirty="0"/>
              <a:t>Ferries B, D and F start the day on Sandy Island.</a:t>
            </a:r>
          </a:p>
          <a:p>
            <a:pPr marL="285750" lvl="0" indent="-285750">
              <a:spcAft>
                <a:spcPts val="1200"/>
              </a:spcAft>
              <a:buFont typeface="Arial" panose="020B0604020202020204" pitchFamily="34" charset="0"/>
              <a:buChar char="•"/>
            </a:pPr>
            <a:r>
              <a:rPr lang="en-GB" sz="1600" dirty="0"/>
              <a:t>It takes 120 minutes for each ferry to complete</a:t>
            </a:r>
            <a:br>
              <a:rPr lang="en-GB" sz="1600" dirty="0"/>
            </a:br>
            <a:r>
              <a:rPr lang="en-GB" sz="1600" dirty="0"/>
              <a:t>a round trip between the two islands.</a:t>
            </a:r>
          </a:p>
          <a:p>
            <a:pPr marL="285750" lvl="0" indent="-285750">
              <a:spcAft>
                <a:spcPts val="1200"/>
              </a:spcAft>
              <a:buFont typeface="Arial" panose="020B0604020202020204" pitchFamily="34" charset="0"/>
              <a:buChar char="•"/>
            </a:pPr>
            <a:r>
              <a:rPr lang="en-GB" sz="1600" dirty="0"/>
              <a:t>A ferry departs from each island every 15 minutes.</a:t>
            </a:r>
          </a:p>
          <a:p>
            <a:pPr marL="285750" lvl="0" indent="-285750">
              <a:spcAft>
                <a:spcPts val="1200"/>
              </a:spcAft>
              <a:buFont typeface="Arial" panose="020B0604020202020204" pitchFamily="34" charset="0"/>
              <a:buChar char="•"/>
            </a:pPr>
            <a:r>
              <a:rPr lang="en-GB" sz="1600" dirty="0"/>
              <a:t>The first ferries of the day leave each island at 07:00.</a:t>
            </a:r>
          </a:p>
        </p:txBody>
      </p:sp>
      <p:sp>
        <p:nvSpPr>
          <p:cNvPr id="4" name="Rectangle 3">
            <a:extLst>
              <a:ext uri="{FF2B5EF4-FFF2-40B4-BE49-F238E27FC236}">
                <a16:creationId xmlns:a16="http://schemas.microsoft.com/office/drawing/2014/main" id="{13356267-75E9-4DD7-B5C2-C9AD535AA1B8}"/>
              </a:ext>
            </a:extLst>
          </p:cNvPr>
          <p:cNvSpPr/>
          <p:nvPr/>
        </p:nvSpPr>
        <p:spPr>
          <a:xfrm>
            <a:off x="1241750" y="4783541"/>
            <a:ext cx="6660500" cy="1156392"/>
          </a:xfrm>
          <a:prstGeom prst="rect">
            <a:avLst/>
          </a:prstGeom>
          <a:solidFill>
            <a:schemeClr val="bg1"/>
          </a:solidFill>
          <a:ln w="38100">
            <a:solidFill>
              <a:srgbClr val="007AC3"/>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gn="ctr">
              <a:lnSpc>
                <a:spcPct val="107000"/>
              </a:lnSpc>
              <a:spcAft>
                <a:spcPts val="800"/>
              </a:spcAft>
            </a:pPr>
            <a:r>
              <a:rPr lang="en-GB" sz="2000" dirty="0">
                <a:solidFill>
                  <a:schemeClr val="tx1"/>
                </a:solidFill>
                <a:ea typeface="Calibri" panose="020F0502020204030204" pitchFamily="34" charset="0"/>
                <a:cs typeface="Times New Roman" panose="02020603050405020304" pitchFamily="18" charset="0"/>
              </a:rPr>
              <a:t>Complete the ferry service timetable on the next slide for the first trips of the day.</a:t>
            </a:r>
          </a:p>
        </p:txBody>
      </p:sp>
      <p:pic>
        <p:nvPicPr>
          <p:cNvPr id="8" name="Picture 7">
            <a:extLst>
              <a:ext uri="{FF2B5EF4-FFF2-40B4-BE49-F238E27FC236}">
                <a16:creationId xmlns:a16="http://schemas.microsoft.com/office/drawing/2014/main" id="{3A1DD562-F280-43D6-BFA8-A18BA3735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312" y="2143026"/>
            <a:ext cx="2399535" cy="1732288"/>
          </a:xfrm>
          <a:prstGeom prst="rect">
            <a:avLst/>
          </a:prstGeom>
        </p:spPr>
      </p:pic>
      <p:sp>
        <p:nvSpPr>
          <p:cNvPr id="9" name="Rectangle 8">
            <a:extLst>
              <a:ext uri="{FF2B5EF4-FFF2-40B4-BE49-F238E27FC236}">
                <a16:creationId xmlns:a16="http://schemas.microsoft.com/office/drawing/2014/main" id="{6FB03D52-05AC-4F4C-80CC-440943B0DF9B}"/>
              </a:ext>
            </a:extLst>
          </p:cNvPr>
          <p:cNvSpPr/>
          <p:nvPr/>
        </p:nvSpPr>
        <p:spPr>
          <a:xfrm>
            <a:off x="755649" y="1325729"/>
            <a:ext cx="6934016" cy="707886"/>
          </a:xfrm>
          <a:prstGeom prst="rect">
            <a:avLst/>
          </a:prstGeom>
        </p:spPr>
        <p:txBody>
          <a:bodyPr wrap="square">
            <a:spAutoFit/>
          </a:bodyPr>
          <a:lstStyle/>
          <a:p>
            <a:r>
              <a:rPr lang="en-GB" sz="2000" b="1" dirty="0"/>
              <a:t>A ferry service operates every day between two islands</a:t>
            </a:r>
            <a:r>
              <a:rPr lang="en-GB" sz="2000" dirty="0"/>
              <a:t>. There are six ferries.</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C3DA28-8195-4088-A1E1-105A9D1CE5CF}"/>
              </a:ext>
            </a:extLst>
          </p:cNvPr>
          <p:cNvSpPr/>
          <p:nvPr/>
        </p:nvSpPr>
        <p:spPr>
          <a:xfrm>
            <a:off x="445574" y="702863"/>
            <a:ext cx="1374517"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Timetables</a:t>
            </a:r>
            <a:endParaRPr lang="en-GB" sz="1600" b="1" dirty="0">
              <a:solidFill>
                <a:schemeClr val="bg1"/>
              </a:solidFill>
            </a:endParaRPr>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1820091"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1820091"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030E928E-DA0A-4077-B010-A06F05E0FA3F}"/>
              </a:ext>
            </a:extLst>
          </p:cNvPr>
          <p:cNvGraphicFramePr>
            <a:graphicFrameLocks noGrp="1"/>
          </p:cNvGraphicFramePr>
          <p:nvPr>
            <p:extLst>
              <p:ext uri="{D42A27DB-BD31-4B8C-83A1-F6EECF244321}">
                <p14:modId xmlns:p14="http://schemas.microsoft.com/office/powerpoint/2010/main" val="27969560"/>
              </p:ext>
            </p:extLst>
          </p:nvPr>
        </p:nvGraphicFramePr>
        <p:xfrm>
          <a:off x="1124836" y="1793111"/>
          <a:ext cx="6894327" cy="4103999"/>
        </p:xfrm>
        <a:graphic>
          <a:graphicData uri="http://schemas.openxmlformats.org/drawingml/2006/table">
            <a:tbl>
              <a:tblPr firstRow="1" firstCol="1" bandRow="1">
                <a:tableStyleId>{8A107856-5554-42FB-B03E-39F5DBC370BA}</a:tableStyleId>
              </a:tblPr>
              <a:tblGrid>
                <a:gridCol w="1062327">
                  <a:extLst>
                    <a:ext uri="{9D8B030D-6E8A-4147-A177-3AD203B41FA5}">
                      <a16:colId xmlns:a16="http://schemas.microsoft.com/office/drawing/2014/main" val="1386064530"/>
                    </a:ext>
                  </a:extLst>
                </a:gridCol>
                <a:gridCol w="972000">
                  <a:extLst>
                    <a:ext uri="{9D8B030D-6E8A-4147-A177-3AD203B41FA5}">
                      <a16:colId xmlns:a16="http://schemas.microsoft.com/office/drawing/2014/main" val="4048811388"/>
                    </a:ext>
                  </a:extLst>
                </a:gridCol>
                <a:gridCol w="972000">
                  <a:extLst>
                    <a:ext uri="{9D8B030D-6E8A-4147-A177-3AD203B41FA5}">
                      <a16:colId xmlns:a16="http://schemas.microsoft.com/office/drawing/2014/main" val="1223886175"/>
                    </a:ext>
                  </a:extLst>
                </a:gridCol>
                <a:gridCol w="972000">
                  <a:extLst>
                    <a:ext uri="{9D8B030D-6E8A-4147-A177-3AD203B41FA5}">
                      <a16:colId xmlns:a16="http://schemas.microsoft.com/office/drawing/2014/main" val="3793087884"/>
                    </a:ext>
                  </a:extLst>
                </a:gridCol>
                <a:gridCol w="972000">
                  <a:extLst>
                    <a:ext uri="{9D8B030D-6E8A-4147-A177-3AD203B41FA5}">
                      <a16:colId xmlns:a16="http://schemas.microsoft.com/office/drawing/2014/main" val="2929161089"/>
                    </a:ext>
                  </a:extLst>
                </a:gridCol>
                <a:gridCol w="972000">
                  <a:extLst>
                    <a:ext uri="{9D8B030D-6E8A-4147-A177-3AD203B41FA5}">
                      <a16:colId xmlns:a16="http://schemas.microsoft.com/office/drawing/2014/main" val="774953045"/>
                    </a:ext>
                  </a:extLst>
                </a:gridCol>
                <a:gridCol w="972000">
                  <a:extLst>
                    <a:ext uri="{9D8B030D-6E8A-4147-A177-3AD203B41FA5}">
                      <a16:colId xmlns:a16="http://schemas.microsoft.com/office/drawing/2014/main" val="1212483169"/>
                    </a:ext>
                  </a:extLst>
                </a:gridCol>
              </a:tblGrid>
              <a:tr h="351727">
                <a:tc>
                  <a:txBody>
                    <a:bodyPr/>
                    <a:lstStyle/>
                    <a:p>
                      <a:pPr algn="ctr">
                        <a:lnSpc>
                          <a:spcPct val="107000"/>
                        </a:lnSpc>
                        <a:spcAft>
                          <a:spcPts val="0"/>
                        </a:spcAft>
                      </a:pPr>
                      <a:r>
                        <a:rPr lang="en-GB" sz="1800" dirty="0">
                          <a:effectLst/>
                        </a:rPr>
                        <a:t>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rgbClr val="F0864A"/>
                      </a:solidFill>
                      <a:prstDash val="solid"/>
                      <a:round/>
                      <a:headEnd type="none" w="med" len="med"/>
                      <a:tailEnd type="none" w="med" len="med"/>
                    </a:lnR>
                    <a:lnT w="12700" cmpd="sng">
                      <a:noFill/>
                    </a:lnT>
                    <a:lnB w="12700" cap="flat" cmpd="sng" algn="ctr">
                      <a:solidFill>
                        <a:srgbClr val="F086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800" dirty="0">
                          <a:effectLst/>
                        </a:rPr>
                        <a:t>A</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0864A"/>
                      </a:solidFill>
                      <a:prstDash val="solid"/>
                      <a:round/>
                      <a:headEnd type="none" w="med" len="med"/>
                      <a:tailEnd type="none" w="med" len="med"/>
                    </a:lnL>
                    <a:solidFill>
                      <a:srgbClr val="F7D9CD"/>
                    </a:solidFill>
                  </a:tcPr>
                </a:tc>
                <a:tc>
                  <a:txBody>
                    <a:bodyPr/>
                    <a:lstStyle/>
                    <a:p>
                      <a:pPr algn="ctr">
                        <a:lnSpc>
                          <a:spcPct val="107000"/>
                        </a:lnSpc>
                        <a:spcAft>
                          <a:spcPts val="0"/>
                        </a:spcAft>
                      </a:pPr>
                      <a:r>
                        <a:rPr lang="en-GB" sz="1800" dirty="0">
                          <a:effectLst/>
                        </a:rPr>
                        <a:t>B</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r>
                        <a:rPr lang="en-GB" sz="1800" dirty="0">
                          <a:effectLst/>
                        </a:rPr>
                        <a:t>C</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r>
                        <a:rPr lang="en-GB" sz="1800" dirty="0">
                          <a:effectLst/>
                        </a:rPr>
                        <a:t>D</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r>
                        <a:rPr lang="en-GB" sz="1800" dirty="0">
                          <a:effectLst/>
                        </a:rPr>
                        <a:t>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r>
                        <a:rPr lang="en-GB" sz="1800" dirty="0">
                          <a:effectLst/>
                        </a:rPr>
                        <a:t>F</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extLst>
                  <a:ext uri="{0D108BD9-81ED-4DB2-BD59-A6C34878D82A}">
                    <a16:rowId xmlns:a16="http://schemas.microsoft.com/office/drawing/2014/main" val="4153441580"/>
                  </a:ext>
                </a:extLst>
              </a:tr>
              <a:tr h="938068">
                <a:tc>
                  <a:txBody>
                    <a:bodyPr/>
                    <a:lstStyle/>
                    <a:p>
                      <a:pPr>
                        <a:lnSpc>
                          <a:spcPct val="107000"/>
                        </a:lnSpc>
                        <a:spcAft>
                          <a:spcPts val="0"/>
                        </a:spcAft>
                      </a:pPr>
                      <a:r>
                        <a:rPr lang="en-GB" sz="1600" dirty="0">
                          <a:effectLst/>
                        </a:rPr>
                        <a:t>Departs</a:t>
                      </a:r>
                      <a:endParaRPr lang="en-GB" sz="1100" dirty="0">
                        <a:effectLst/>
                      </a:endParaRPr>
                    </a:p>
                    <a:p>
                      <a:pPr>
                        <a:lnSpc>
                          <a:spcPct val="107000"/>
                        </a:lnSpc>
                        <a:spcAft>
                          <a:spcPts val="0"/>
                        </a:spcAft>
                      </a:pPr>
                      <a:r>
                        <a:rPr lang="en-GB" sz="1600" dirty="0">
                          <a:effectLst/>
                        </a:rPr>
                        <a:t>Crystal Island</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rgbClr val="F0864A"/>
                      </a:solidFill>
                      <a:prstDash val="solid"/>
                      <a:round/>
                      <a:headEnd type="none" w="med" len="med"/>
                      <a:tailEnd type="none" w="med" len="med"/>
                    </a:lnT>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extLst>
                  <a:ext uri="{0D108BD9-81ED-4DB2-BD59-A6C34878D82A}">
                    <a16:rowId xmlns:a16="http://schemas.microsoft.com/office/drawing/2014/main" val="2209946734"/>
                  </a:ext>
                </a:extLst>
              </a:tr>
              <a:tr h="938068">
                <a:tc>
                  <a:txBody>
                    <a:bodyPr/>
                    <a:lstStyle/>
                    <a:p>
                      <a:pPr>
                        <a:lnSpc>
                          <a:spcPct val="107000"/>
                        </a:lnSpc>
                        <a:spcAft>
                          <a:spcPts val="0"/>
                        </a:spcAft>
                      </a:pPr>
                      <a:r>
                        <a:rPr lang="en-GB" sz="1600" dirty="0">
                          <a:effectLst/>
                        </a:rPr>
                        <a:t>Arrives </a:t>
                      </a:r>
                    </a:p>
                    <a:p>
                      <a:pPr>
                        <a:lnSpc>
                          <a:spcPct val="107000"/>
                        </a:lnSpc>
                        <a:spcAft>
                          <a:spcPts val="0"/>
                        </a:spcAft>
                      </a:pPr>
                      <a:r>
                        <a:rPr lang="en-GB" sz="1600" dirty="0">
                          <a:effectLst/>
                        </a:rPr>
                        <a:t>Sandy Island</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extLst>
                  <a:ext uri="{0D108BD9-81ED-4DB2-BD59-A6C34878D82A}">
                    <a16:rowId xmlns:a16="http://schemas.microsoft.com/office/drawing/2014/main" val="1397837265"/>
                  </a:ext>
                </a:extLst>
              </a:tr>
              <a:tr h="938068">
                <a:tc>
                  <a:txBody>
                    <a:bodyPr/>
                    <a:lstStyle/>
                    <a:p>
                      <a:pPr>
                        <a:lnSpc>
                          <a:spcPct val="107000"/>
                        </a:lnSpc>
                        <a:spcAft>
                          <a:spcPts val="0"/>
                        </a:spcAft>
                      </a:pPr>
                      <a:r>
                        <a:rPr lang="en-GB" sz="1600" dirty="0">
                          <a:effectLst/>
                        </a:rPr>
                        <a:t>Departs</a:t>
                      </a:r>
                      <a:endParaRPr lang="en-GB" sz="1100" dirty="0">
                        <a:effectLst/>
                      </a:endParaRPr>
                    </a:p>
                    <a:p>
                      <a:pPr>
                        <a:lnSpc>
                          <a:spcPct val="107000"/>
                        </a:lnSpc>
                        <a:spcAft>
                          <a:spcPts val="0"/>
                        </a:spcAft>
                      </a:pPr>
                      <a:r>
                        <a:rPr lang="en-GB" sz="1600" dirty="0">
                          <a:effectLst/>
                        </a:rPr>
                        <a:t>Sandy Island</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extLst>
                  <a:ext uri="{0D108BD9-81ED-4DB2-BD59-A6C34878D82A}">
                    <a16:rowId xmlns:a16="http://schemas.microsoft.com/office/drawing/2014/main" val="191942926"/>
                  </a:ext>
                </a:extLst>
              </a:tr>
              <a:tr h="938068">
                <a:tc>
                  <a:txBody>
                    <a:bodyPr/>
                    <a:lstStyle/>
                    <a:p>
                      <a:pPr>
                        <a:lnSpc>
                          <a:spcPct val="107000"/>
                        </a:lnSpc>
                        <a:spcAft>
                          <a:spcPts val="0"/>
                        </a:spcAft>
                      </a:pPr>
                      <a:r>
                        <a:rPr lang="en-GB" sz="1600" dirty="0">
                          <a:effectLst/>
                        </a:rPr>
                        <a:t>Arrives Crystal Island</a:t>
                      </a:r>
                      <a:endParaRPr lang="en-GB"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7D9CD"/>
                    </a:solidFill>
                  </a:tcPr>
                </a:tc>
                <a:tc>
                  <a:txBody>
                    <a:bodyPr/>
                    <a:lstStyle/>
                    <a:p>
                      <a:pPr algn="ctr">
                        <a:lnSpc>
                          <a:spcPct val="107000"/>
                        </a:lnSpc>
                        <a:spcAft>
                          <a:spcPts val="0"/>
                        </a:spcAft>
                      </a:pPr>
                      <a:endParaRPr lang="en-GB" sz="1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BEDE8"/>
                    </a:solidFill>
                  </a:tcPr>
                </a:tc>
                <a:extLst>
                  <a:ext uri="{0D108BD9-81ED-4DB2-BD59-A6C34878D82A}">
                    <a16:rowId xmlns:a16="http://schemas.microsoft.com/office/drawing/2014/main" val="2295659112"/>
                  </a:ext>
                </a:extLst>
              </a:tr>
            </a:tbl>
          </a:graphicData>
        </a:graphic>
      </p:graphicFrame>
      <p:sp>
        <p:nvSpPr>
          <p:cNvPr id="2" name="Rectangle 1">
            <a:extLst>
              <a:ext uri="{FF2B5EF4-FFF2-40B4-BE49-F238E27FC236}">
                <a16:creationId xmlns:a16="http://schemas.microsoft.com/office/drawing/2014/main" id="{C8A5AE3A-FF1F-4657-80BA-C69CE68CDF2B}"/>
              </a:ext>
            </a:extLst>
          </p:cNvPr>
          <p:cNvSpPr/>
          <p:nvPr/>
        </p:nvSpPr>
        <p:spPr>
          <a:xfrm>
            <a:off x="2274889" y="2425934"/>
            <a:ext cx="808234" cy="388696"/>
          </a:xfrm>
          <a:prstGeom prst="rect">
            <a:avLst/>
          </a:prstGeom>
        </p:spPr>
        <p:txBody>
          <a:bodyPr wrap="none">
            <a:spAutoFit/>
          </a:bodyPr>
          <a:lstStyle/>
          <a:p>
            <a:pPr algn="ctr">
              <a:lnSpc>
                <a:spcPct val="107000"/>
              </a:lnSpc>
              <a:spcAft>
                <a:spcPts val="0"/>
              </a:spcAft>
            </a:pPr>
            <a:r>
              <a:rPr lang="en-GB" b="1" dirty="0">
                <a:solidFill>
                  <a:srgbClr val="009641"/>
                </a:solidFill>
              </a:rPr>
              <a:t>07:00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6EA6206-B904-43C5-BB44-53CA7486537F}"/>
              </a:ext>
            </a:extLst>
          </p:cNvPr>
          <p:cNvSpPr/>
          <p:nvPr/>
        </p:nvSpPr>
        <p:spPr>
          <a:xfrm>
            <a:off x="2264470" y="3363194"/>
            <a:ext cx="829073" cy="388696"/>
          </a:xfrm>
          <a:prstGeom prst="rect">
            <a:avLst/>
          </a:prstGeom>
        </p:spPr>
        <p:txBody>
          <a:bodyPr wrap="none">
            <a:spAutoFit/>
          </a:bodyPr>
          <a:lstStyle/>
          <a:p>
            <a:pPr algn="ctr">
              <a:lnSpc>
                <a:spcPct val="107000"/>
              </a:lnSpc>
              <a:spcAft>
                <a:spcPts val="0"/>
              </a:spcAft>
            </a:pPr>
            <a:r>
              <a:rPr lang="en-GB" b="1" dirty="0">
                <a:solidFill>
                  <a:srgbClr val="009641"/>
                </a:solidFill>
              </a:rPr>
              <a:t>08:00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A37F2079-C60C-4EB7-8F09-88D71DF0FA69}"/>
              </a:ext>
            </a:extLst>
          </p:cNvPr>
          <p:cNvSpPr/>
          <p:nvPr/>
        </p:nvSpPr>
        <p:spPr>
          <a:xfrm>
            <a:off x="2264470" y="4300454"/>
            <a:ext cx="829073" cy="388696"/>
          </a:xfrm>
          <a:prstGeom prst="rect">
            <a:avLst/>
          </a:prstGeom>
        </p:spPr>
        <p:txBody>
          <a:bodyPr wrap="none">
            <a:spAutoFit/>
          </a:bodyPr>
          <a:lstStyle/>
          <a:p>
            <a:pPr algn="ctr">
              <a:lnSpc>
                <a:spcPct val="107000"/>
              </a:lnSpc>
              <a:spcAft>
                <a:spcPts val="0"/>
              </a:spcAft>
            </a:pPr>
            <a:r>
              <a:rPr lang="en-GB" b="1" dirty="0">
                <a:solidFill>
                  <a:srgbClr val="009641"/>
                </a:solidFill>
              </a:rPr>
              <a:t>08:00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02EBA17E-D7A8-4536-AB32-EE203F56094F}"/>
              </a:ext>
            </a:extLst>
          </p:cNvPr>
          <p:cNvSpPr/>
          <p:nvPr/>
        </p:nvSpPr>
        <p:spPr>
          <a:xfrm>
            <a:off x="2268477" y="5237714"/>
            <a:ext cx="821059" cy="388696"/>
          </a:xfrm>
          <a:prstGeom prst="rect">
            <a:avLst/>
          </a:prstGeom>
        </p:spPr>
        <p:txBody>
          <a:bodyPr wrap="none">
            <a:spAutoFit/>
          </a:bodyPr>
          <a:lstStyle/>
          <a:p>
            <a:pPr algn="ctr">
              <a:lnSpc>
                <a:spcPct val="107000"/>
              </a:lnSpc>
              <a:spcAft>
                <a:spcPts val="0"/>
              </a:spcAft>
            </a:pPr>
            <a:r>
              <a:rPr lang="en-GB" b="1" dirty="0">
                <a:solidFill>
                  <a:srgbClr val="009641"/>
                </a:solidFill>
              </a:rPr>
              <a:t>09:00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29C960D7-6A79-43A9-87C4-13408AC88654}"/>
              </a:ext>
            </a:extLst>
          </p:cNvPr>
          <p:cNvSpPr/>
          <p:nvPr/>
        </p:nvSpPr>
        <p:spPr>
          <a:xfrm>
            <a:off x="3232210" y="2425934"/>
            <a:ext cx="829073" cy="388696"/>
          </a:xfrm>
          <a:prstGeom prst="rect">
            <a:avLst/>
          </a:prstGeom>
        </p:spPr>
        <p:txBody>
          <a:bodyPr wrap="none">
            <a:spAutoFit/>
          </a:bodyPr>
          <a:lstStyle/>
          <a:p>
            <a:pPr algn="ctr">
              <a:lnSpc>
                <a:spcPct val="107000"/>
              </a:lnSpc>
              <a:spcAft>
                <a:spcPts val="0"/>
              </a:spcAft>
            </a:pPr>
            <a:r>
              <a:rPr lang="en-GB" b="1" dirty="0">
                <a:solidFill>
                  <a:srgbClr val="009641"/>
                </a:solidFill>
              </a:rPr>
              <a:t>08:00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08B314C7-3EF3-4BE0-AF66-70077F4AE9AA}"/>
              </a:ext>
            </a:extLst>
          </p:cNvPr>
          <p:cNvSpPr/>
          <p:nvPr/>
        </p:nvSpPr>
        <p:spPr>
          <a:xfrm>
            <a:off x="3236217" y="3363194"/>
            <a:ext cx="821059" cy="388696"/>
          </a:xfrm>
          <a:prstGeom prst="rect">
            <a:avLst/>
          </a:prstGeom>
        </p:spPr>
        <p:txBody>
          <a:bodyPr wrap="none">
            <a:spAutoFit/>
          </a:bodyPr>
          <a:lstStyle/>
          <a:p>
            <a:pPr algn="ctr">
              <a:lnSpc>
                <a:spcPct val="107000"/>
              </a:lnSpc>
              <a:spcAft>
                <a:spcPts val="0"/>
              </a:spcAft>
            </a:pPr>
            <a:r>
              <a:rPr lang="en-GB" b="1" dirty="0">
                <a:solidFill>
                  <a:srgbClr val="009641"/>
                </a:solidFill>
              </a:rPr>
              <a:t>09:00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E76124D9-F6EC-499F-9FF4-737EC24361C3}"/>
              </a:ext>
            </a:extLst>
          </p:cNvPr>
          <p:cNvSpPr/>
          <p:nvPr/>
        </p:nvSpPr>
        <p:spPr>
          <a:xfrm>
            <a:off x="3242629" y="4300454"/>
            <a:ext cx="808234" cy="388696"/>
          </a:xfrm>
          <a:prstGeom prst="rect">
            <a:avLst/>
          </a:prstGeom>
        </p:spPr>
        <p:txBody>
          <a:bodyPr wrap="none">
            <a:spAutoFit/>
          </a:bodyPr>
          <a:lstStyle/>
          <a:p>
            <a:pPr algn="ctr">
              <a:lnSpc>
                <a:spcPct val="107000"/>
              </a:lnSpc>
              <a:spcAft>
                <a:spcPts val="0"/>
              </a:spcAft>
            </a:pPr>
            <a:r>
              <a:rPr lang="en-GB" b="1" dirty="0">
                <a:solidFill>
                  <a:srgbClr val="009641"/>
                </a:solidFill>
              </a:rPr>
              <a:t>07:00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03AD69E9-122B-4E00-8623-BF06D7DE37C4}"/>
              </a:ext>
            </a:extLst>
          </p:cNvPr>
          <p:cNvSpPr/>
          <p:nvPr/>
        </p:nvSpPr>
        <p:spPr>
          <a:xfrm>
            <a:off x="3232210" y="5237714"/>
            <a:ext cx="829073" cy="388696"/>
          </a:xfrm>
          <a:prstGeom prst="rect">
            <a:avLst/>
          </a:prstGeom>
        </p:spPr>
        <p:txBody>
          <a:bodyPr wrap="none">
            <a:spAutoFit/>
          </a:bodyPr>
          <a:lstStyle/>
          <a:p>
            <a:pPr algn="ctr">
              <a:lnSpc>
                <a:spcPct val="107000"/>
              </a:lnSpc>
              <a:spcAft>
                <a:spcPts val="0"/>
              </a:spcAft>
            </a:pPr>
            <a:r>
              <a:rPr lang="en-GB" b="1" dirty="0">
                <a:solidFill>
                  <a:srgbClr val="009641"/>
                </a:solidFill>
              </a:rPr>
              <a:t>08:00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320A03D1-862A-4732-822D-810D593D1FFD}"/>
              </a:ext>
            </a:extLst>
          </p:cNvPr>
          <p:cNvSpPr/>
          <p:nvPr/>
        </p:nvSpPr>
        <p:spPr>
          <a:xfrm>
            <a:off x="4248843" y="2425934"/>
            <a:ext cx="731289" cy="388696"/>
          </a:xfrm>
          <a:prstGeom prst="rect">
            <a:avLst/>
          </a:prstGeom>
        </p:spPr>
        <p:txBody>
          <a:bodyPr wrap="none">
            <a:spAutoFit/>
          </a:bodyPr>
          <a:lstStyle/>
          <a:p>
            <a:pPr algn="ctr">
              <a:lnSpc>
                <a:spcPct val="107000"/>
              </a:lnSpc>
              <a:spcAft>
                <a:spcPts val="0"/>
              </a:spcAft>
            </a:pPr>
            <a:r>
              <a:rPr lang="en-GB" b="1" dirty="0">
                <a:solidFill>
                  <a:srgbClr val="009641"/>
                </a:solidFill>
              </a:rPr>
              <a:t>07:15</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94BAC503-84D0-42B7-BAD1-30826CA7060F}"/>
              </a:ext>
            </a:extLst>
          </p:cNvPr>
          <p:cNvSpPr/>
          <p:nvPr/>
        </p:nvSpPr>
        <p:spPr>
          <a:xfrm>
            <a:off x="4238423" y="3363194"/>
            <a:ext cx="752129" cy="388696"/>
          </a:xfrm>
          <a:prstGeom prst="rect">
            <a:avLst/>
          </a:prstGeom>
        </p:spPr>
        <p:txBody>
          <a:bodyPr wrap="none">
            <a:spAutoFit/>
          </a:bodyPr>
          <a:lstStyle/>
          <a:p>
            <a:pPr algn="ctr">
              <a:lnSpc>
                <a:spcPct val="107000"/>
              </a:lnSpc>
              <a:spcAft>
                <a:spcPts val="0"/>
              </a:spcAft>
            </a:pPr>
            <a:r>
              <a:rPr lang="en-GB" b="1" dirty="0">
                <a:solidFill>
                  <a:srgbClr val="009641"/>
                </a:solidFill>
              </a:rPr>
              <a:t>08:15</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8A337B56-E805-4497-BCCB-A1FF00B1837E}"/>
              </a:ext>
            </a:extLst>
          </p:cNvPr>
          <p:cNvSpPr/>
          <p:nvPr/>
        </p:nvSpPr>
        <p:spPr>
          <a:xfrm>
            <a:off x="4238422" y="4300454"/>
            <a:ext cx="752129" cy="388696"/>
          </a:xfrm>
          <a:prstGeom prst="rect">
            <a:avLst/>
          </a:prstGeom>
        </p:spPr>
        <p:txBody>
          <a:bodyPr wrap="none">
            <a:spAutoFit/>
          </a:bodyPr>
          <a:lstStyle/>
          <a:p>
            <a:pPr algn="ctr">
              <a:lnSpc>
                <a:spcPct val="107000"/>
              </a:lnSpc>
              <a:spcAft>
                <a:spcPts val="0"/>
              </a:spcAft>
            </a:pPr>
            <a:r>
              <a:rPr lang="en-GB" b="1" dirty="0">
                <a:solidFill>
                  <a:srgbClr val="009641"/>
                </a:solidFill>
              </a:rPr>
              <a:t>08:15</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ED207B24-F38D-4965-A221-7449C323AB9C}"/>
              </a:ext>
            </a:extLst>
          </p:cNvPr>
          <p:cNvSpPr/>
          <p:nvPr/>
        </p:nvSpPr>
        <p:spPr>
          <a:xfrm>
            <a:off x="4242430" y="5237714"/>
            <a:ext cx="744113" cy="388696"/>
          </a:xfrm>
          <a:prstGeom prst="rect">
            <a:avLst/>
          </a:prstGeom>
        </p:spPr>
        <p:txBody>
          <a:bodyPr wrap="none">
            <a:spAutoFit/>
          </a:bodyPr>
          <a:lstStyle/>
          <a:p>
            <a:pPr algn="ctr">
              <a:lnSpc>
                <a:spcPct val="107000"/>
              </a:lnSpc>
              <a:spcAft>
                <a:spcPts val="0"/>
              </a:spcAft>
            </a:pPr>
            <a:r>
              <a:rPr lang="en-GB" b="1" dirty="0">
                <a:solidFill>
                  <a:srgbClr val="009641"/>
                </a:solidFill>
              </a:rPr>
              <a:t>09:15</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CB195C88-1BDF-4E7B-8FCF-892FCB88AF8A}"/>
              </a:ext>
            </a:extLst>
          </p:cNvPr>
          <p:cNvSpPr/>
          <p:nvPr/>
        </p:nvSpPr>
        <p:spPr>
          <a:xfrm>
            <a:off x="5167690" y="2425934"/>
            <a:ext cx="829073" cy="388696"/>
          </a:xfrm>
          <a:prstGeom prst="rect">
            <a:avLst/>
          </a:prstGeom>
        </p:spPr>
        <p:txBody>
          <a:bodyPr wrap="none">
            <a:spAutoFit/>
          </a:bodyPr>
          <a:lstStyle/>
          <a:p>
            <a:pPr algn="ctr">
              <a:lnSpc>
                <a:spcPct val="107000"/>
              </a:lnSpc>
              <a:spcAft>
                <a:spcPts val="0"/>
              </a:spcAft>
            </a:pPr>
            <a:r>
              <a:rPr lang="en-GB" b="1" dirty="0">
                <a:solidFill>
                  <a:srgbClr val="009641"/>
                </a:solidFill>
              </a:rPr>
              <a:t>08:00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7E9A1C45-849A-4109-A16E-098C24F339D6}"/>
              </a:ext>
            </a:extLst>
          </p:cNvPr>
          <p:cNvSpPr/>
          <p:nvPr/>
        </p:nvSpPr>
        <p:spPr>
          <a:xfrm>
            <a:off x="5210169" y="3363194"/>
            <a:ext cx="744113" cy="388696"/>
          </a:xfrm>
          <a:prstGeom prst="rect">
            <a:avLst/>
          </a:prstGeom>
        </p:spPr>
        <p:txBody>
          <a:bodyPr wrap="none">
            <a:spAutoFit/>
          </a:bodyPr>
          <a:lstStyle/>
          <a:p>
            <a:pPr algn="ctr">
              <a:lnSpc>
                <a:spcPct val="107000"/>
              </a:lnSpc>
              <a:spcAft>
                <a:spcPts val="0"/>
              </a:spcAft>
            </a:pPr>
            <a:r>
              <a:rPr lang="en-GB" b="1" dirty="0">
                <a:solidFill>
                  <a:srgbClr val="009641"/>
                </a:solidFill>
              </a:rPr>
              <a:t>09:15</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E4F5C167-9010-4D3E-97DC-A8478D968C8E}"/>
              </a:ext>
            </a:extLst>
          </p:cNvPr>
          <p:cNvSpPr/>
          <p:nvPr/>
        </p:nvSpPr>
        <p:spPr>
          <a:xfrm>
            <a:off x="5216582" y="4300454"/>
            <a:ext cx="731289" cy="388696"/>
          </a:xfrm>
          <a:prstGeom prst="rect">
            <a:avLst/>
          </a:prstGeom>
        </p:spPr>
        <p:txBody>
          <a:bodyPr wrap="none">
            <a:spAutoFit/>
          </a:bodyPr>
          <a:lstStyle/>
          <a:p>
            <a:pPr algn="ctr">
              <a:lnSpc>
                <a:spcPct val="107000"/>
              </a:lnSpc>
              <a:spcAft>
                <a:spcPts val="0"/>
              </a:spcAft>
            </a:pPr>
            <a:r>
              <a:rPr lang="en-GB" b="1" dirty="0">
                <a:solidFill>
                  <a:srgbClr val="009641"/>
                </a:solidFill>
              </a:rPr>
              <a:t>07:15</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6ED9597C-C0F9-47DC-9638-D53DCBFA1C1E}"/>
              </a:ext>
            </a:extLst>
          </p:cNvPr>
          <p:cNvSpPr/>
          <p:nvPr/>
        </p:nvSpPr>
        <p:spPr>
          <a:xfrm>
            <a:off x="5206163" y="5237714"/>
            <a:ext cx="752129" cy="388696"/>
          </a:xfrm>
          <a:prstGeom prst="rect">
            <a:avLst/>
          </a:prstGeom>
        </p:spPr>
        <p:txBody>
          <a:bodyPr wrap="none">
            <a:spAutoFit/>
          </a:bodyPr>
          <a:lstStyle/>
          <a:p>
            <a:pPr algn="ctr">
              <a:lnSpc>
                <a:spcPct val="107000"/>
              </a:lnSpc>
              <a:spcAft>
                <a:spcPts val="0"/>
              </a:spcAft>
            </a:pPr>
            <a:r>
              <a:rPr lang="en-GB" b="1" dirty="0">
                <a:solidFill>
                  <a:srgbClr val="009641"/>
                </a:solidFill>
              </a:rPr>
              <a:t>08:15</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838C883B-3F31-4248-82A9-48CEB975D90E}"/>
              </a:ext>
            </a:extLst>
          </p:cNvPr>
          <p:cNvSpPr/>
          <p:nvPr/>
        </p:nvSpPr>
        <p:spPr>
          <a:xfrm>
            <a:off x="6167095" y="2425934"/>
            <a:ext cx="780983" cy="388696"/>
          </a:xfrm>
          <a:prstGeom prst="rect">
            <a:avLst/>
          </a:prstGeom>
        </p:spPr>
        <p:txBody>
          <a:bodyPr wrap="none">
            <a:spAutoFit/>
          </a:bodyPr>
          <a:lstStyle/>
          <a:p>
            <a:pPr algn="ctr">
              <a:lnSpc>
                <a:spcPct val="107000"/>
              </a:lnSpc>
              <a:spcAft>
                <a:spcPts val="0"/>
              </a:spcAft>
            </a:pPr>
            <a:r>
              <a:rPr lang="en-GB" b="1" dirty="0">
                <a:solidFill>
                  <a:srgbClr val="009641"/>
                </a:solidFill>
              </a:rPr>
              <a:t>07:30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57E6FB5E-4A99-484B-81E7-45AD7C535897}"/>
              </a:ext>
            </a:extLst>
          </p:cNvPr>
          <p:cNvSpPr/>
          <p:nvPr/>
        </p:nvSpPr>
        <p:spPr>
          <a:xfrm>
            <a:off x="6156674" y="3363194"/>
            <a:ext cx="801822" cy="388696"/>
          </a:xfrm>
          <a:prstGeom prst="rect">
            <a:avLst/>
          </a:prstGeom>
        </p:spPr>
        <p:txBody>
          <a:bodyPr wrap="none">
            <a:spAutoFit/>
          </a:bodyPr>
          <a:lstStyle/>
          <a:p>
            <a:pPr algn="ctr">
              <a:lnSpc>
                <a:spcPct val="107000"/>
              </a:lnSpc>
              <a:spcAft>
                <a:spcPts val="0"/>
              </a:spcAft>
            </a:pPr>
            <a:r>
              <a:rPr lang="en-GB" b="1" dirty="0">
                <a:solidFill>
                  <a:srgbClr val="009641"/>
                </a:solidFill>
              </a:rPr>
              <a:t>08:30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2D73736A-C78A-4E20-876C-E92788228A9A}"/>
              </a:ext>
            </a:extLst>
          </p:cNvPr>
          <p:cNvSpPr/>
          <p:nvPr/>
        </p:nvSpPr>
        <p:spPr>
          <a:xfrm>
            <a:off x="6156675" y="4300454"/>
            <a:ext cx="801822" cy="388696"/>
          </a:xfrm>
          <a:prstGeom prst="rect">
            <a:avLst/>
          </a:prstGeom>
        </p:spPr>
        <p:txBody>
          <a:bodyPr wrap="none">
            <a:spAutoFit/>
          </a:bodyPr>
          <a:lstStyle/>
          <a:p>
            <a:pPr algn="ctr">
              <a:lnSpc>
                <a:spcPct val="107000"/>
              </a:lnSpc>
              <a:spcAft>
                <a:spcPts val="0"/>
              </a:spcAft>
            </a:pPr>
            <a:r>
              <a:rPr lang="en-GB" b="1" dirty="0">
                <a:solidFill>
                  <a:srgbClr val="009641"/>
                </a:solidFill>
              </a:rPr>
              <a:t>08:30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5D409C2C-0CB7-4B7A-B8F1-2A5A22F4C7BD}"/>
              </a:ext>
            </a:extLst>
          </p:cNvPr>
          <p:cNvSpPr/>
          <p:nvPr/>
        </p:nvSpPr>
        <p:spPr>
          <a:xfrm>
            <a:off x="6160683" y="5237714"/>
            <a:ext cx="793807" cy="388696"/>
          </a:xfrm>
          <a:prstGeom prst="rect">
            <a:avLst/>
          </a:prstGeom>
        </p:spPr>
        <p:txBody>
          <a:bodyPr wrap="none">
            <a:spAutoFit/>
          </a:bodyPr>
          <a:lstStyle/>
          <a:p>
            <a:pPr algn="ctr">
              <a:lnSpc>
                <a:spcPct val="107000"/>
              </a:lnSpc>
              <a:spcAft>
                <a:spcPts val="0"/>
              </a:spcAft>
            </a:pPr>
            <a:r>
              <a:rPr lang="en-GB" b="1" dirty="0">
                <a:solidFill>
                  <a:srgbClr val="009641"/>
                </a:solidFill>
              </a:rPr>
              <a:t>09:30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4E18349F-C834-4DD0-A6E8-3D39178A8BEB}"/>
              </a:ext>
            </a:extLst>
          </p:cNvPr>
          <p:cNvSpPr/>
          <p:nvPr/>
        </p:nvSpPr>
        <p:spPr>
          <a:xfrm>
            <a:off x="7124415" y="2425934"/>
            <a:ext cx="801822" cy="388696"/>
          </a:xfrm>
          <a:prstGeom prst="rect">
            <a:avLst/>
          </a:prstGeom>
        </p:spPr>
        <p:txBody>
          <a:bodyPr wrap="none">
            <a:spAutoFit/>
          </a:bodyPr>
          <a:lstStyle/>
          <a:p>
            <a:pPr algn="ctr">
              <a:lnSpc>
                <a:spcPct val="107000"/>
              </a:lnSpc>
              <a:spcAft>
                <a:spcPts val="0"/>
              </a:spcAft>
            </a:pPr>
            <a:r>
              <a:rPr lang="en-GB" b="1" dirty="0">
                <a:solidFill>
                  <a:srgbClr val="009641"/>
                </a:solidFill>
              </a:rPr>
              <a:t>08:30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7B88FDC7-72B8-4642-848E-64810E78AE39}"/>
              </a:ext>
            </a:extLst>
          </p:cNvPr>
          <p:cNvSpPr/>
          <p:nvPr/>
        </p:nvSpPr>
        <p:spPr>
          <a:xfrm>
            <a:off x="7128423" y="3363194"/>
            <a:ext cx="793807" cy="388696"/>
          </a:xfrm>
          <a:prstGeom prst="rect">
            <a:avLst/>
          </a:prstGeom>
        </p:spPr>
        <p:txBody>
          <a:bodyPr wrap="none">
            <a:spAutoFit/>
          </a:bodyPr>
          <a:lstStyle/>
          <a:p>
            <a:pPr algn="ctr">
              <a:lnSpc>
                <a:spcPct val="107000"/>
              </a:lnSpc>
              <a:spcAft>
                <a:spcPts val="0"/>
              </a:spcAft>
            </a:pPr>
            <a:r>
              <a:rPr lang="en-GB" b="1" dirty="0">
                <a:solidFill>
                  <a:srgbClr val="009641"/>
                </a:solidFill>
              </a:rPr>
              <a:t>09:30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1CD8073E-04C9-499D-8E07-11AAE48BDB9B}"/>
              </a:ext>
            </a:extLst>
          </p:cNvPr>
          <p:cNvSpPr/>
          <p:nvPr/>
        </p:nvSpPr>
        <p:spPr>
          <a:xfrm>
            <a:off x="7134835" y="4300454"/>
            <a:ext cx="780983" cy="388696"/>
          </a:xfrm>
          <a:prstGeom prst="rect">
            <a:avLst/>
          </a:prstGeom>
        </p:spPr>
        <p:txBody>
          <a:bodyPr wrap="none">
            <a:spAutoFit/>
          </a:bodyPr>
          <a:lstStyle/>
          <a:p>
            <a:pPr algn="ctr">
              <a:lnSpc>
                <a:spcPct val="107000"/>
              </a:lnSpc>
              <a:spcAft>
                <a:spcPts val="0"/>
              </a:spcAft>
            </a:pPr>
            <a:r>
              <a:rPr lang="en-GB" b="1" dirty="0">
                <a:solidFill>
                  <a:srgbClr val="009641"/>
                </a:solidFill>
              </a:rPr>
              <a:t>07:30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1D8C7D0B-DFB1-443D-96E6-723C04CDD342}"/>
              </a:ext>
            </a:extLst>
          </p:cNvPr>
          <p:cNvSpPr/>
          <p:nvPr/>
        </p:nvSpPr>
        <p:spPr>
          <a:xfrm>
            <a:off x="7124416" y="5237714"/>
            <a:ext cx="801822" cy="388696"/>
          </a:xfrm>
          <a:prstGeom prst="rect">
            <a:avLst/>
          </a:prstGeom>
        </p:spPr>
        <p:txBody>
          <a:bodyPr wrap="none">
            <a:spAutoFit/>
          </a:bodyPr>
          <a:lstStyle/>
          <a:p>
            <a:pPr algn="ctr">
              <a:lnSpc>
                <a:spcPct val="107000"/>
              </a:lnSpc>
              <a:spcAft>
                <a:spcPts val="0"/>
              </a:spcAft>
            </a:pPr>
            <a:r>
              <a:rPr lang="en-GB" b="1" dirty="0">
                <a:solidFill>
                  <a:srgbClr val="009641"/>
                </a:solidFill>
              </a:rPr>
              <a:t>08:30</a:t>
            </a:r>
            <a:endParaRPr lang="en-GB" sz="1100" b="1" dirty="0">
              <a:solidFill>
                <a:srgbClr val="00964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D531EDE-8E95-40A2-A4C8-687A81C2F876}"/>
              </a:ext>
            </a:extLst>
          </p:cNvPr>
          <p:cNvSpPr/>
          <p:nvPr/>
        </p:nvSpPr>
        <p:spPr>
          <a:xfrm>
            <a:off x="2603500" y="1190030"/>
            <a:ext cx="3939330" cy="461665"/>
          </a:xfrm>
          <a:prstGeom prst="rect">
            <a:avLst/>
          </a:prstGeom>
        </p:spPr>
        <p:txBody>
          <a:bodyPr wrap="square">
            <a:spAutoFit/>
          </a:bodyPr>
          <a:lstStyle/>
          <a:p>
            <a:pPr algn="ctr"/>
            <a:r>
              <a:rPr lang="en-GB" sz="2400" b="1" dirty="0">
                <a:ea typeface="Calibri" panose="020F0502020204030204" pitchFamily="34" charset="0"/>
                <a:cs typeface="Times New Roman" panose="02020603050405020304" pitchFamily="18" charset="0"/>
              </a:rPr>
              <a:t>Ferry Service Timetable</a:t>
            </a:r>
            <a:endParaRPr lang="en-GB" sz="2400" b="1" dirty="0"/>
          </a:p>
        </p:txBody>
      </p:sp>
    </p:spTree>
    <p:extLst>
      <p:ext uri="{BB962C8B-B14F-4D97-AF65-F5344CB8AC3E}">
        <p14:creationId xmlns:p14="http://schemas.microsoft.com/office/powerpoint/2010/main" val="18189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2"/>
                                        </p:tgtEl>
                                      </p:cBhvr>
                                    </p:animEffect>
                                    <p:animScale>
                                      <p:cBhvr>
                                        <p:cTn id="10" dur="125" autoRev="1" fill="hold"/>
                                        <p:tgtEl>
                                          <p:spTgt spid="2"/>
                                        </p:tgtEl>
                                      </p:cBhvr>
                                      <p:by x="105000" y="105000"/>
                                    </p:animScale>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50"/>
                                        <p:tgtEl>
                                          <p:spTgt spid="18"/>
                                        </p:tgtEl>
                                      </p:cBhvr>
                                    </p:animEffect>
                                  </p:childTnLst>
                                </p:cTn>
                              </p:par>
                              <p:par>
                                <p:cTn id="14" presetID="26" presetClass="emph" presetSubtype="0" fill="hold" grpId="1" nodeType="withEffect">
                                  <p:stCondLst>
                                    <p:cond delay="0"/>
                                  </p:stCondLst>
                                  <p:childTnLst>
                                    <p:animEffect transition="out" filter="fade">
                                      <p:cBhvr>
                                        <p:cTn id="15" dur="250" tmFilter="0, 0; .2, .5; .8, .5; 1, 0"/>
                                        <p:tgtEl>
                                          <p:spTgt spid="18"/>
                                        </p:tgtEl>
                                      </p:cBhvr>
                                    </p:animEffect>
                                    <p:animScale>
                                      <p:cBhvr>
                                        <p:cTn id="16" dur="125" autoRev="1" fill="hold"/>
                                        <p:tgtEl>
                                          <p:spTgt spid="18"/>
                                        </p:tgtEl>
                                      </p:cBhvr>
                                      <p:by x="105000" y="105000"/>
                                    </p:animScale>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50"/>
                                        <p:tgtEl>
                                          <p:spTgt spid="24"/>
                                        </p:tgtEl>
                                      </p:cBhvr>
                                    </p:animEffect>
                                  </p:childTnLst>
                                </p:cTn>
                              </p:par>
                              <p:par>
                                <p:cTn id="20" presetID="26" presetClass="emph" presetSubtype="0" fill="hold" grpId="1" nodeType="withEffect">
                                  <p:stCondLst>
                                    <p:cond delay="0"/>
                                  </p:stCondLst>
                                  <p:childTnLst>
                                    <p:animEffect transition="out" filter="fade">
                                      <p:cBhvr>
                                        <p:cTn id="21" dur="250" tmFilter="0, 0; .2, .5; .8, .5; 1, 0"/>
                                        <p:tgtEl>
                                          <p:spTgt spid="24"/>
                                        </p:tgtEl>
                                      </p:cBhvr>
                                    </p:animEffect>
                                    <p:animScale>
                                      <p:cBhvr>
                                        <p:cTn id="22" dur="125" autoRev="1" fill="hold"/>
                                        <p:tgtEl>
                                          <p:spTgt spid="24"/>
                                        </p:tgtEl>
                                      </p:cBhvr>
                                      <p:by x="105000" y="105000"/>
                                    </p:animScale>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50"/>
                                        <p:tgtEl>
                                          <p:spTgt spid="30"/>
                                        </p:tgtEl>
                                      </p:cBhvr>
                                    </p:animEffect>
                                  </p:childTnLst>
                                </p:cTn>
                              </p:par>
                              <p:par>
                                <p:cTn id="26" presetID="26" presetClass="emph" presetSubtype="0" fill="hold" grpId="1" nodeType="withEffect">
                                  <p:stCondLst>
                                    <p:cond delay="0"/>
                                  </p:stCondLst>
                                  <p:childTnLst>
                                    <p:animEffect transition="out" filter="fade">
                                      <p:cBhvr>
                                        <p:cTn id="27" dur="250" tmFilter="0, 0; .2, .5; .8, .5; 1, 0"/>
                                        <p:tgtEl>
                                          <p:spTgt spid="30"/>
                                        </p:tgtEl>
                                      </p:cBhvr>
                                    </p:animEffect>
                                    <p:animScale>
                                      <p:cBhvr>
                                        <p:cTn id="28" dur="125" autoRev="1" fill="hold"/>
                                        <p:tgtEl>
                                          <p:spTgt spid="30"/>
                                        </p:tgtEl>
                                      </p:cBhvr>
                                      <p:by x="105000" y="105000"/>
                                    </p:animScale>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50"/>
                                        <p:tgtEl>
                                          <p:spTgt spid="36"/>
                                        </p:tgtEl>
                                      </p:cBhvr>
                                    </p:animEffect>
                                  </p:childTnLst>
                                </p:cTn>
                              </p:par>
                              <p:par>
                                <p:cTn id="32" presetID="26" presetClass="emph" presetSubtype="0" fill="hold" grpId="1" nodeType="withEffect">
                                  <p:stCondLst>
                                    <p:cond delay="0"/>
                                  </p:stCondLst>
                                  <p:childTnLst>
                                    <p:animEffect transition="out" filter="fade">
                                      <p:cBhvr>
                                        <p:cTn id="33" dur="250" tmFilter="0, 0; .2, .5; .8, .5; 1, 0"/>
                                        <p:tgtEl>
                                          <p:spTgt spid="36"/>
                                        </p:tgtEl>
                                      </p:cBhvr>
                                    </p:animEffect>
                                    <p:animScale>
                                      <p:cBhvr>
                                        <p:cTn id="34" dur="125" autoRev="1" fill="hold"/>
                                        <p:tgtEl>
                                          <p:spTgt spid="36"/>
                                        </p:tgtEl>
                                      </p:cBhvr>
                                      <p:by x="105000" y="105000"/>
                                    </p:animScale>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250"/>
                                        <p:tgtEl>
                                          <p:spTgt spid="37"/>
                                        </p:tgtEl>
                                      </p:cBhvr>
                                    </p:animEffect>
                                  </p:childTnLst>
                                </p:cTn>
                              </p:par>
                              <p:par>
                                <p:cTn id="38" presetID="26" presetClass="emph" presetSubtype="0" fill="hold" grpId="1" nodeType="withEffect">
                                  <p:stCondLst>
                                    <p:cond delay="0"/>
                                  </p:stCondLst>
                                  <p:childTnLst>
                                    <p:animEffect transition="out" filter="fade">
                                      <p:cBhvr>
                                        <p:cTn id="39" dur="250" tmFilter="0, 0; .2, .5; .8, .5; 1, 0"/>
                                        <p:tgtEl>
                                          <p:spTgt spid="37"/>
                                        </p:tgtEl>
                                      </p:cBhvr>
                                    </p:animEffect>
                                    <p:animScale>
                                      <p:cBhvr>
                                        <p:cTn id="40" dur="125" autoRev="1" fill="hold"/>
                                        <p:tgtEl>
                                          <p:spTgt spid="37"/>
                                        </p:tgtEl>
                                      </p:cBhvr>
                                      <p:by x="105000" y="105000"/>
                                    </p:animScale>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250"/>
                                        <p:tgtEl>
                                          <p:spTgt spid="38"/>
                                        </p:tgtEl>
                                      </p:cBhvr>
                                    </p:animEffect>
                                  </p:childTnLst>
                                </p:cTn>
                              </p:par>
                              <p:par>
                                <p:cTn id="44" presetID="26" presetClass="emph" presetSubtype="0" fill="hold" grpId="1" nodeType="withEffect">
                                  <p:stCondLst>
                                    <p:cond delay="0"/>
                                  </p:stCondLst>
                                  <p:childTnLst>
                                    <p:animEffect transition="out" filter="fade">
                                      <p:cBhvr>
                                        <p:cTn id="45" dur="250" tmFilter="0, 0; .2, .5; .8, .5; 1, 0"/>
                                        <p:tgtEl>
                                          <p:spTgt spid="38"/>
                                        </p:tgtEl>
                                      </p:cBhvr>
                                    </p:animEffect>
                                    <p:animScale>
                                      <p:cBhvr>
                                        <p:cTn id="46" dur="125" autoRev="1" fill="hold"/>
                                        <p:tgtEl>
                                          <p:spTgt spid="38"/>
                                        </p:tgtEl>
                                      </p:cBhvr>
                                      <p:by x="105000" y="105000"/>
                                    </p:animScale>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250"/>
                                        <p:tgtEl>
                                          <p:spTgt spid="39"/>
                                        </p:tgtEl>
                                      </p:cBhvr>
                                    </p:animEffect>
                                  </p:childTnLst>
                                </p:cTn>
                              </p:par>
                              <p:par>
                                <p:cTn id="50" presetID="26" presetClass="emph" presetSubtype="0" fill="hold" grpId="1" nodeType="withEffect">
                                  <p:stCondLst>
                                    <p:cond delay="0"/>
                                  </p:stCondLst>
                                  <p:childTnLst>
                                    <p:animEffect transition="out" filter="fade">
                                      <p:cBhvr>
                                        <p:cTn id="51" dur="250" tmFilter="0, 0; .2, .5; .8, .5; 1, 0"/>
                                        <p:tgtEl>
                                          <p:spTgt spid="39"/>
                                        </p:tgtEl>
                                      </p:cBhvr>
                                    </p:animEffect>
                                    <p:animScale>
                                      <p:cBhvr>
                                        <p:cTn id="52" dur="125" autoRev="1" fill="hold"/>
                                        <p:tgtEl>
                                          <p:spTgt spid="39"/>
                                        </p:tgtEl>
                                      </p:cBhvr>
                                      <p:by x="105000" y="105000"/>
                                    </p:animScale>
                                  </p:childTnLst>
                                </p:cTn>
                              </p:par>
                              <p:par>
                                <p:cTn id="53" presetID="10"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250"/>
                                        <p:tgtEl>
                                          <p:spTgt spid="40"/>
                                        </p:tgtEl>
                                      </p:cBhvr>
                                    </p:animEffect>
                                  </p:childTnLst>
                                </p:cTn>
                              </p:par>
                              <p:par>
                                <p:cTn id="56" presetID="26" presetClass="emph" presetSubtype="0" fill="hold" grpId="1" nodeType="withEffect">
                                  <p:stCondLst>
                                    <p:cond delay="0"/>
                                  </p:stCondLst>
                                  <p:childTnLst>
                                    <p:animEffect transition="out" filter="fade">
                                      <p:cBhvr>
                                        <p:cTn id="57" dur="250" tmFilter="0, 0; .2, .5; .8, .5; 1, 0"/>
                                        <p:tgtEl>
                                          <p:spTgt spid="40"/>
                                        </p:tgtEl>
                                      </p:cBhvr>
                                    </p:animEffect>
                                    <p:animScale>
                                      <p:cBhvr>
                                        <p:cTn id="58" dur="125" autoRev="1" fill="hold"/>
                                        <p:tgtEl>
                                          <p:spTgt spid="40"/>
                                        </p:tgtEl>
                                      </p:cBhvr>
                                      <p:by x="105000" y="105000"/>
                                    </p:animScale>
                                  </p:childTnLst>
                                </p:cTn>
                              </p:par>
                              <p:par>
                                <p:cTn id="59" presetID="10"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250"/>
                                        <p:tgtEl>
                                          <p:spTgt spid="41"/>
                                        </p:tgtEl>
                                      </p:cBhvr>
                                    </p:animEffect>
                                  </p:childTnLst>
                                </p:cTn>
                              </p:par>
                              <p:par>
                                <p:cTn id="62" presetID="26" presetClass="emph" presetSubtype="0" fill="hold" grpId="1" nodeType="withEffect">
                                  <p:stCondLst>
                                    <p:cond delay="0"/>
                                  </p:stCondLst>
                                  <p:childTnLst>
                                    <p:animEffect transition="out" filter="fade">
                                      <p:cBhvr>
                                        <p:cTn id="63" dur="250" tmFilter="0, 0; .2, .5; .8, .5; 1, 0"/>
                                        <p:tgtEl>
                                          <p:spTgt spid="41"/>
                                        </p:tgtEl>
                                      </p:cBhvr>
                                    </p:animEffect>
                                    <p:animScale>
                                      <p:cBhvr>
                                        <p:cTn id="64" dur="125" autoRev="1" fill="hold"/>
                                        <p:tgtEl>
                                          <p:spTgt spid="41"/>
                                        </p:tgtEl>
                                      </p:cBhvr>
                                      <p:by x="105000" y="105000"/>
                                    </p:animScale>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childTnLst>
                                </p:cTn>
                              </p:par>
                              <p:par>
                                <p:cTn id="68" presetID="26" presetClass="emph" presetSubtype="0" fill="hold" grpId="1" nodeType="withEffect">
                                  <p:stCondLst>
                                    <p:cond delay="0"/>
                                  </p:stCondLst>
                                  <p:childTnLst>
                                    <p:animEffect transition="out" filter="fade">
                                      <p:cBhvr>
                                        <p:cTn id="69" dur="250" tmFilter="0, 0; .2, .5; .8, .5; 1, 0"/>
                                        <p:tgtEl>
                                          <p:spTgt spid="42"/>
                                        </p:tgtEl>
                                      </p:cBhvr>
                                    </p:animEffect>
                                    <p:animScale>
                                      <p:cBhvr>
                                        <p:cTn id="70" dur="125" autoRev="1" fill="hold"/>
                                        <p:tgtEl>
                                          <p:spTgt spid="42"/>
                                        </p:tgtEl>
                                      </p:cBhvr>
                                      <p:by x="105000" y="105000"/>
                                    </p:animScale>
                                  </p:childTnLst>
                                </p:cTn>
                              </p:par>
                              <p:par>
                                <p:cTn id="71" presetID="10"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250"/>
                                        <p:tgtEl>
                                          <p:spTgt spid="43"/>
                                        </p:tgtEl>
                                      </p:cBhvr>
                                    </p:animEffect>
                                  </p:childTnLst>
                                </p:cTn>
                              </p:par>
                              <p:par>
                                <p:cTn id="74" presetID="26" presetClass="emph" presetSubtype="0" fill="hold" grpId="1" nodeType="withEffect">
                                  <p:stCondLst>
                                    <p:cond delay="0"/>
                                  </p:stCondLst>
                                  <p:childTnLst>
                                    <p:animEffect transition="out" filter="fade">
                                      <p:cBhvr>
                                        <p:cTn id="75" dur="250" tmFilter="0, 0; .2, .5; .8, .5; 1, 0"/>
                                        <p:tgtEl>
                                          <p:spTgt spid="43"/>
                                        </p:tgtEl>
                                      </p:cBhvr>
                                    </p:animEffect>
                                    <p:animScale>
                                      <p:cBhvr>
                                        <p:cTn id="76" dur="125" autoRev="1" fill="hold"/>
                                        <p:tgtEl>
                                          <p:spTgt spid="43"/>
                                        </p:tgtEl>
                                      </p:cBhvr>
                                      <p:by x="105000" y="105000"/>
                                    </p:animScale>
                                  </p:childTnLst>
                                </p:cTn>
                              </p:par>
                              <p:par>
                                <p:cTn id="77" presetID="10"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250"/>
                                        <p:tgtEl>
                                          <p:spTgt spid="44"/>
                                        </p:tgtEl>
                                      </p:cBhvr>
                                    </p:animEffect>
                                  </p:childTnLst>
                                </p:cTn>
                              </p:par>
                              <p:par>
                                <p:cTn id="80" presetID="26" presetClass="emph" presetSubtype="0" fill="hold" grpId="1" nodeType="withEffect">
                                  <p:stCondLst>
                                    <p:cond delay="0"/>
                                  </p:stCondLst>
                                  <p:childTnLst>
                                    <p:animEffect transition="out" filter="fade">
                                      <p:cBhvr>
                                        <p:cTn id="81" dur="250" tmFilter="0, 0; .2, .5; .8, .5; 1, 0"/>
                                        <p:tgtEl>
                                          <p:spTgt spid="44"/>
                                        </p:tgtEl>
                                      </p:cBhvr>
                                    </p:animEffect>
                                    <p:animScale>
                                      <p:cBhvr>
                                        <p:cTn id="82" dur="125" autoRev="1" fill="hold"/>
                                        <p:tgtEl>
                                          <p:spTgt spid="44"/>
                                        </p:tgtEl>
                                      </p:cBhvr>
                                      <p:by x="105000" y="105000"/>
                                    </p:animScale>
                                  </p:childTnLst>
                                </p:cTn>
                              </p:par>
                              <p:par>
                                <p:cTn id="83" presetID="10"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250"/>
                                        <p:tgtEl>
                                          <p:spTgt spid="45"/>
                                        </p:tgtEl>
                                      </p:cBhvr>
                                    </p:animEffect>
                                  </p:childTnLst>
                                </p:cTn>
                              </p:par>
                              <p:par>
                                <p:cTn id="86" presetID="26" presetClass="emph" presetSubtype="0" fill="hold" grpId="1" nodeType="withEffect">
                                  <p:stCondLst>
                                    <p:cond delay="0"/>
                                  </p:stCondLst>
                                  <p:childTnLst>
                                    <p:animEffect transition="out" filter="fade">
                                      <p:cBhvr>
                                        <p:cTn id="87" dur="250" tmFilter="0, 0; .2, .5; .8, .5; 1, 0"/>
                                        <p:tgtEl>
                                          <p:spTgt spid="45"/>
                                        </p:tgtEl>
                                      </p:cBhvr>
                                    </p:animEffect>
                                    <p:animScale>
                                      <p:cBhvr>
                                        <p:cTn id="88" dur="125" autoRev="1" fill="hold"/>
                                        <p:tgtEl>
                                          <p:spTgt spid="45"/>
                                        </p:tgtEl>
                                      </p:cBhvr>
                                      <p:by x="105000" y="105000"/>
                                    </p:animScale>
                                  </p:childTnLst>
                                </p:cTn>
                              </p:par>
                              <p:par>
                                <p:cTn id="89" presetID="10"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250"/>
                                        <p:tgtEl>
                                          <p:spTgt spid="46"/>
                                        </p:tgtEl>
                                      </p:cBhvr>
                                    </p:animEffect>
                                  </p:childTnLst>
                                </p:cTn>
                              </p:par>
                              <p:par>
                                <p:cTn id="92" presetID="26" presetClass="emph" presetSubtype="0" fill="hold" grpId="1" nodeType="withEffect">
                                  <p:stCondLst>
                                    <p:cond delay="0"/>
                                  </p:stCondLst>
                                  <p:childTnLst>
                                    <p:animEffect transition="out" filter="fade">
                                      <p:cBhvr>
                                        <p:cTn id="93" dur="250" tmFilter="0, 0; .2, .5; .8, .5; 1, 0"/>
                                        <p:tgtEl>
                                          <p:spTgt spid="46"/>
                                        </p:tgtEl>
                                      </p:cBhvr>
                                    </p:animEffect>
                                    <p:animScale>
                                      <p:cBhvr>
                                        <p:cTn id="94" dur="125" autoRev="1" fill="hold"/>
                                        <p:tgtEl>
                                          <p:spTgt spid="46"/>
                                        </p:tgtEl>
                                      </p:cBhvr>
                                      <p:by x="105000" y="105000"/>
                                    </p:animScale>
                                  </p:childTnLst>
                                </p:cTn>
                              </p:par>
                              <p:par>
                                <p:cTn id="95" presetID="10"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250"/>
                                        <p:tgtEl>
                                          <p:spTgt spid="47"/>
                                        </p:tgtEl>
                                      </p:cBhvr>
                                    </p:animEffect>
                                  </p:childTnLst>
                                </p:cTn>
                              </p:par>
                              <p:par>
                                <p:cTn id="98" presetID="26" presetClass="emph" presetSubtype="0" fill="hold" grpId="1" nodeType="withEffect">
                                  <p:stCondLst>
                                    <p:cond delay="0"/>
                                  </p:stCondLst>
                                  <p:childTnLst>
                                    <p:animEffect transition="out" filter="fade">
                                      <p:cBhvr>
                                        <p:cTn id="99" dur="250" tmFilter="0, 0; .2, .5; .8, .5; 1, 0"/>
                                        <p:tgtEl>
                                          <p:spTgt spid="47"/>
                                        </p:tgtEl>
                                      </p:cBhvr>
                                    </p:animEffect>
                                    <p:animScale>
                                      <p:cBhvr>
                                        <p:cTn id="100" dur="125" autoRev="1" fill="hold"/>
                                        <p:tgtEl>
                                          <p:spTgt spid="47"/>
                                        </p:tgtEl>
                                      </p:cBhvr>
                                      <p:by x="105000" y="105000"/>
                                    </p:animScale>
                                  </p:childTnLst>
                                </p:cTn>
                              </p:par>
                              <p:par>
                                <p:cTn id="101" presetID="10"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fade">
                                      <p:cBhvr>
                                        <p:cTn id="103" dur="250"/>
                                        <p:tgtEl>
                                          <p:spTgt spid="48"/>
                                        </p:tgtEl>
                                      </p:cBhvr>
                                    </p:animEffect>
                                  </p:childTnLst>
                                </p:cTn>
                              </p:par>
                              <p:par>
                                <p:cTn id="104" presetID="26" presetClass="emph" presetSubtype="0" fill="hold" grpId="1" nodeType="withEffect">
                                  <p:stCondLst>
                                    <p:cond delay="0"/>
                                  </p:stCondLst>
                                  <p:childTnLst>
                                    <p:animEffect transition="out" filter="fade">
                                      <p:cBhvr>
                                        <p:cTn id="105" dur="250" tmFilter="0, 0; .2, .5; .8, .5; 1, 0"/>
                                        <p:tgtEl>
                                          <p:spTgt spid="48"/>
                                        </p:tgtEl>
                                      </p:cBhvr>
                                    </p:animEffect>
                                    <p:animScale>
                                      <p:cBhvr>
                                        <p:cTn id="106" dur="125" autoRev="1" fill="hold"/>
                                        <p:tgtEl>
                                          <p:spTgt spid="48"/>
                                        </p:tgtEl>
                                      </p:cBhvr>
                                      <p:by x="105000" y="105000"/>
                                    </p:animScale>
                                  </p:childTnLst>
                                </p:cTn>
                              </p:par>
                              <p:par>
                                <p:cTn id="107" presetID="10"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250"/>
                                        <p:tgtEl>
                                          <p:spTgt spid="49"/>
                                        </p:tgtEl>
                                      </p:cBhvr>
                                    </p:animEffect>
                                  </p:childTnLst>
                                </p:cTn>
                              </p:par>
                              <p:par>
                                <p:cTn id="110" presetID="26" presetClass="emph" presetSubtype="0" fill="hold" grpId="1" nodeType="withEffect">
                                  <p:stCondLst>
                                    <p:cond delay="0"/>
                                  </p:stCondLst>
                                  <p:childTnLst>
                                    <p:animEffect transition="out" filter="fade">
                                      <p:cBhvr>
                                        <p:cTn id="111" dur="250" tmFilter="0, 0; .2, .5; .8, .5; 1, 0"/>
                                        <p:tgtEl>
                                          <p:spTgt spid="49"/>
                                        </p:tgtEl>
                                      </p:cBhvr>
                                    </p:animEffect>
                                    <p:animScale>
                                      <p:cBhvr>
                                        <p:cTn id="112" dur="125" autoRev="1" fill="hold"/>
                                        <p:tgtEl>
                                          <p:spTgt spid="49"/>
                                        </p:tgtEl>
                                      </p:cBhvr>
                                      <p:by x="105000" y="105000"/>
                                    </p:animScale>
                                  </p:childTnLst>
                                </p:cTn>
                              </p:par>
                              <p:par>
                                <p:cTn id="113" presetID="10"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Effect transition="in" filter="fade">
                                      <p:cBhvr>
                                        <p:cTn id="115" dur="250"/>
                                        <p:tgtEl>
                                          <p:spTgt spid="50"/>
                                        </p:tgtEl>
                                      </p:cBhvr>
                                    </p:animEffect>
                                  </p:childTnLst>
                                </p:cTn>
                              </p:par>
                              <p:par>
                                <p:cTn id="116" presetID="26" presetClass="emph" presetSubtype="0" fill="hold" grpId="1" nodeType="withEffect">
                                  <p:stCondLst>
                                    <p:cond delay="0"/>
                                  </p:stCondLst>
                                  <p:childTnLst>
                                    <p:animEffect transition="out" filter="fade">
                                      <p:cBhvr>
                                        <p:cTn id="117" dur="250" tmFilter="0, 0; .2, .5; .8, .5; 1, 0"/>
                                        <p:tgtEl>
                                          <p:spTgt spid="50"/>
                                        </p:tgtEl>
                                      </p:cBhvr>
                                    </p:animEffect>
                                    <p:animScale>
                                      <p:cBhvr>
                                        <p:cTn id="118" dur="125" autoRev="1" fill="hold"/>
                                        <p:tgtEl>
                                          <p:spTgt spid="50"/>
                                        </p:tgtEl>
                                      </p:cBhvr>
                                      <p:by x="105000" y="105000"/>
                                    </p:animScale>
                                  </p:childTnLst>
                                </p:cTn>
                              </p:par>
                              <p:par>
                                <p:cTn id="119" presetID="10" presetClass="entr" presetSubtype="0" fill="hold" grpId="0" nodeType="with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250"/>
                                        <p:tgtEl>
                                          <p:spTgt spid="51"/>
                                        </p:tgtEl>
                                      </p:cBhvr>
                                    </p:animEffect>
                                  </p:childTnLst>
                                </p:cTn>
                              </p:par>
                              <p:par>
                                <p:cTn id="122" presetID="26" presetClass="emph" presetSubtype="0" fill="hold" grpId="1" nodeType="withEffect">
                                  <p:stCondLst>
                                    <p:cond delay="0"/>
                                  </p:stCondLst>
                                  <p:childTnLst>
                                    <p:animEffect transition="out" filter="fade">
                                      <p:cBhvr>
                                        <p:cTn id="123" dur="250" tmFilter="0, 0; .2, .5; .8, .5; 1, 0"/>
                                        <p:tgtEl>
                                          <p:spTgt spid="51"/>
                                        </p:tgtEl>
                                      </p:cBhvr>
                                    </p:animEffect>
                                    <p:animScale>
                                      <p:cBhvr>
                                        <p:cTn id="124" dur="125" autoRev="1" fill="hold"/>
                                        <p:tgtEl>
                                          <p:spTgt spid="51"/>
                                        </p:tgtEl>
                                      </p:cBhvr>
                                      <p:by x="105000" y="105000"/>
                                    </p:animScale>
                                  </p:childTnLst>
                                </p:cTn>
                              </p:par>
                              <p:par>
                                <p:cTn id="125" presetID="10" presetClass="entr" presetSubtype="0" fill="hold" grpId="0" nodeType="with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fade">
                                      <p:cBhvr>
                                        <p:cTn id="127" dur="250"/>
                                        <p:tgtEl>
                                          <p:spTgt spid="52"/>
                                        </p:tgtEl>
                                      </p:cBhvr>
                                    </p:animEffect>
                                  </p:childTnLst>
                                </p:cTn>
                              </p:par>
                              <p:par>
                                <p:cTn id="128" presetID="26" presetClass="emph" presetSubtype="0" fill="hold" grpId="1" nodeType="withEffect">
                                  <p:stCondLst>
                                    <p:cond delay="0"/>
                                  </p:stCondLst>
                                  <p:childTnLst>
                                    <p:animEffect transition="out" filter="fade">
                                      <p:cBhvr>
                                        <p:cTn id="129" dur="250" tmFilter="0, 0; .2, .5; .8, .5; 1, 0"/>
                                        <p:tgtEl>
                                          <p:spTgt spid="52"/>
                                        </p:tgtEl>
                                      </p:cBhvr>
                                    </p:animEffect>
                                    <p:animScale>
                                      <p:cBhvr>
                                        <p:cTn id="130" dur="125" autoRev="1" fill="hold"/>
                                        <p:tgtEl>
                                          <p:spTgt spid="52"/>
                                        </p:tgtEl>
                                      </p:cBhvr>
                                      <p:by x="105000" y="105000"/>
                                    </p:animScale>
                                  </p:childTnLst>
                                </p:cTn>
                              </p:par>
                              <p:par>
                                <p:cTn id="131" presetID="10" presetClass="entr" presetSubtype="0" fill="hold" grpId="0"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250"/>
                                        <p:tgtEl>
                                          <p:spTgt spid="53"/>
                                        </p:tgtEl>
                                      </p:cBhvr>
                                    </p:animEffect>
                                  </p:childTnLst>
                                </p:cTn>
                              </p:par>
                              <p:par>
                                <p:cTn id="134" presetID="26" presetClass="emph" presetSubtype="0" fill="hold" grpId="1" nodeType="withEffect">
                                  <p:stCondLst>
                                    <p:cond delay="0"/>
                                  </p:stCondLst>
                                  <p:childTnLst>
                                    <p:animEffect transition="out" filter="fade">
                                      <p:cBhvr>
                                        <p:cTn id="135" dur="250" tmFilter="0, 0; .2, .5; .8, .5; 1, 0"/>
                                        <p:tgtEl>
                                          <p:spTgt spid="53"/>
                                        </p:tgtEl>
                                      </p:cBhvr>
                                    </p:animEffect>
                                    <p:animScale>
                                      <p:cBhvr>
                                        <p:cTn id="136" dur="125" autoRev="1" fill="hold"/>
                                        <p:tgtEl>
                                          <p:spTgt spid="53"/>
                                        </p:tgtEl>
                                      </p:cBhvr>
                                      <p:by x="105000" y="105000"/>
                                    </p:animScale>
                                  </p:childTnLst>
                                </p:cTn>
                              </p:par>
                              <p:par>
                                <p:cTn id="137" presetID="10" presetClass="entr" presetSubtype="0" fill="hold" grpId="0" nodeType="withEffect">
                                  <p:stCondLst>
                                    <p:cond delay="0"/>
                                  </p:stCondLst>
                                  <p:childTnLst>
                                    <p:set>
                                      <p:cBhvr>
                                        <p:cTn id="138" dur="1" fill="hold">
                                          <p:stCondLst>
                                            <p:cond delay="0"/>
                                          </p:stCondLst>
                                        </p:cTn>
                                        <p:tgtEl>
                                          <p:spTgt spid="54"/>
                                        </p:tgtEl>
                                        <p:attrNameLst>
                                          <p:attrName>style.visibility</p:attrName>
                                        </p:attrNameLst>
                                      </p:cBhvr>
                                      <p:to>
                                        <p:strVal val="visible"/>
                                      </p:to>
                                    </p:set>
                                    <p:animEffect transition="in" filter="fade">
                                      <p:cBhvr>
                                        <p:cTn id="139" dur="250"/>
                                        <p:tgtEl>
                                          <p:spTgt spid="54"/>
                                        </p:tgtEl>
                                      </p:cBhvr>
                                    </p:animEffect>
                                  </p:childTnLst>
                                </p:cTn>
                              </p:par>
                              <p:par>
                                <p:cTn id="140" presetID="26" presetClass="emph" presetSubtype="0" fill="hold" grpId="1" nodeType="withEffect">
                                  <p:stCondLst>
                                    <p:cond delay="0"/>
                                  </p:stCondLst>
                                  <p:childTnLst>
                                    <p:animEffect transition="out" filter="fade">
                                      <p:cBhvr>
                                        <p:cTn id="141" dur="250" tmFilter="0, 0; .2, .5; .8, .5; 1, 0"/>
                                        <p:tgtEl>
                                          <p:spTgt spid="54"/>
                                        </p:tgtEl>
                                      </p:cBhvr>
                                    </p:animEffect>
                                    <p:animScale>
                                      <p:cBhvr>
                                        <p:cTn id="142" dur="125" autoRev="1" fill="hold"/>
                                        <p:tgtEl>
                                          <p:spTgt spid="54"/>
                                        </p:tgtEl>
                                      </p:cBhvr>
                                      <p:by x="105000" y="105000"/>
                                    </p:animScale>
                                  </p:childTnLst>
                                </p:cTn>
                              </p:par>
                              <p:par>
                                <p:cTn id="143" presetID="10" presetClass="entr" presetSubtype="0" fill="hold" grpId="0" nodeType="with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fade">
                                      <p:cBhvr>
                                        <p:cTn id="145" dur="250"/>
                                        <p:tgtEl>
                                          <p:spTgt spid="55"/>
                                        </p:tgtEl>
                                      </p:cBhvr>
                                    </p:animEffect>
                                  </p:childTnLst>
                                </p:cTn>
                              </p:par>
                              <p:par>
                                <p:cTn id="146" presetID="26" presetClass="emph" presetSubtype="0" fill="hold" grpId="1" nodeType="withEffect">
                                  <p:stCondLst>
                                    <p:cond delay="0"/>
                                  </p:stCondLst>
                                  <p:childTnLst>
                                    <p:animEffect transition="out" filter="fade">
                                      <p:cBhvr>
                                        <p:cTn id="147" dur="250" tmFilter="0, 0; .2, .5; .8, .5; 1, 0"/>
                                        <p:tgtEl>
                                          <p:spTgt spid="55"/>
                                        </p:tgtEl>
                                      </p:cBhvr>
                                    </p:animEffect>
                                    <p:animScale>
                                      <p:cBhvr>
                                        <p:cTn id="148" dur="125" autoRev="1" fill="hold"/>
                                        <p:tgtEl>
                                          <p:spTgt spid="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8" grpId="0"/>
      <p:bldP spid="18" grpId="1"/>
      <p:bldP spid="24" grpId="0"/>
      <p:bldP spid="24" grpId="1"/>
      <p:bldP spid="30" grpId="0"/>
      <p:bldP spid="30"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sp>
        <p:nvSpPr>
          <p:cNvPr id="7" name="Rectangle 6">
            <a:extLst>
              <a:ext uri="{FF2B5EF4-FFF2-40B4-BE49-F238E27FC236}">
                <a16:creationId xmlns:a16="http://schemas.microsoft.com/office/drawing/2014/main" id="{89FF2C17-6BF8-4D05-9670-E43D26FB43C2}"/>
              </a:ext>
            </a:extLst>
          </p:cNvPr>
          <p:cNvSpPr/>
          <p:nvPr/>
        </p:nvSpPr>
        <p:spPr>
          <a:xfrm>
            <a:off x="445575" y="702863"/>
            <a:ext cx="3846861"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Calculating Angles on a Straight Line</a:t>
            </a:r>
            <a:endParaRPr lang="en-GB" sz="1600" b="1" dirty="0">
              <a:solidFill>
                <a:schemeClr val="bg1"/>
              </a:solidFill>
            </a:endParaRP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2605"/>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2605"/>
            <a:ext cx="2722089" cy="3850440"/>
          </a:xfrm>
          <a:prstGeom prst="rect">
            <a:avLst/>
          </a:prstGeom>
          <a:effectLst>
            <a:outerShdw blurRad="63500" sx="102000" sy="102000" algn="ctr" rotWithShape="0">
              <a:prstClr val="black">
                <a:alpha val="20000"/>
              </a:prstClr>
            </a:outerShdw>
          </a:effectLst>
        </p:spPr>
      </p:pic>
      <p:pic>
        <p:nvPicPr>
          <p:cNvPr id="11" name="Picture 10">
            <a:extLst>
              <a:ext uri="{FF2B5EF4-FFF2-40B4-BE49-F238E27FC236}">
                <a16:creationId xmlns:a16="http://schemas.microsoft.com/office/drawing/2014/main" id="{30BDDCA3-B661-4463-8176-20BCC0D9FD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16" t="3286" r="3202" b="28811"/>
          <a:stretch/>
        </p:blipFill>
        <p:spPr>
          <a:xfrm rot="1670179">
            <a:off x="1090645" y="2333344"/>
            <a:ext cx="1465620" cy="1493078"/>
          </a:xfrm>
          <a:prstGeom prst="rect">
            <a:avLst/>
          </a:prstGeom>
        </p:spPr>
      </p:pic>
      <p:pic>
        <p:nvPicPr>
          <p:cNvPr id="16" name="Picture 15">
            <a:extLst>
              <a:ext uri="{FF2B5EF4-FFF2-40B4-BE49-F238E27FC236}">
                <a16:creationId xmlns:a16="http://schemas.microsoft.com/office/drawing/2014/main" id="{FDA366F4-2875-4C74-9925-F21F4BDDD5E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329" b="27427"/>
          <a:stretch/>
        </p:blipFill>
        <p:spPr>
          <a:xfrm rot="1543347">
            <a:off x="2676330" y="2956683"/>
            <a:ext cx="764468" cy="1579954"/>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50" y="1928694"/>
            <a:ext cx="4038155"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1D09E44C-160B-41EF-96E6-5B5067D54444}" vid="{05084B61-F16E-40F7-9B98-4A8B0F7C2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340</TotalTime>
  <Words>583</Words>
  <Application>Microsoft Office PowerPoint</Application>
  <PresentationFormat>On-screen Show (4:3)</PresentationFormat>
  <Paragraphs>133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Tuffy-TTF</vt:lpstr>
      <vt:lpstr>Arial</vt:lpstr>
      <vt:lpstr>Tuffy</vt:lpstr>
      <vt:lpstr>Calibri</vt:lpstr>
      <vt:lpstr>Twinkl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Nichola Martin</cp:lastModifiedBy>
  <cp:revision>276</cp:revision>
  <dcterms:created xsi:type="dcterms:W3CDTF">2019-06-13T10:42:04Z</dcterms:created>
  <dcterms:modified xsi:type="dcterms:W3CDTF">2020-06-18T21:46:25Z</dcterms:modified>
</cp:coreProperties>
</file>