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9" r:id="rId4"/>
    <p:sldId id="271" r:id="rId5"/>
    <p:sldId id="272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800"/>
    <a:srgbClr val="86BD34"/>
    <a:srgbClr val="F9B000"/>
    <a:srgbClr val="FFE864"/>
    <a:srgbClr val="FFEDAA"/>
    <a:srgbClr val="131313"/>
    <a:srgbClr val="B9D36E"/>
    <a:srgbClr val="FFE000"/>
    <a:srgbClr val="F0821A"/>
    <a:srgbClr val="AF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7214532" cy="931185"/>
          </a:xfrm>
          <a:prstGeom prst="roundRect">
            <a:avLst>
              <a:gd name="adj" fmla="val 50000"/>
            </a:avLst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628967"/>
            <a:ext cx="6619485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When the Lights Go 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869283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Items that glow in the dark can be mysterious and fascinating.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0E48DE-13A4-4002-9E09-C5418384BC8E}"/>
              </a:ext>
            </a:extLst>
          </p:cNvPr>
          <p:cNvGrpSpPr/>
          <p:nvPr/>
        </p:nvGrpSpPr>
        <p:grpSpPr>
          <a:xfrm>
            <a:off x="650875" y="2540794"/>
            <a:ext cx="8493124" cy="2383631"/>
            <a:chOff x="650875" y="2540794"/>
            <a:chExt cx="8493124" cy="25407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7D0055-C5C5-4641-BBA5-282522970249}"/>
                </a:ext>
              </a:extLst>
            </p:cNvPr>
            <p:cNvSpPr/>
            <p:nvPr/>
          </p:nvSpPr>
          <p:spPr>
            <a:xfrm>
              <a:off x="650875" y="2560320"/>
              <a:ext cx="6346190" cy="2499360"/>
            </a:xfrm>
            <a:prstGeom prst="rect">
              <a:avLst/>
            </a:prstGeom>
            <a:noFill/>
            <a:ln w="38100">
              <a:solidFill>
                <a:srgbClr val="E5C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BD51E7-A0D7-43FA-9E34-E13E1B0F3BA9}"/>
                </a:ext>
              </a:extLst>
            </p:cNvPr>
            <p:cNvSpPr/>
            <p:nvPr/>
          </p:nvSpPr>
          <p:spPr>
            <a:xfrm>
              <a:off x="7172324" y="2540794"/>
              <a:ext cx="1971675" cy="2540794"/>
            </a:xfrm>
            <a:prstGeom prst="rect">
              <a:avLst/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AF2191E-3BB7-4F18-87BB-EB2661F34A59}"/>
                </a:ext>
              </a:extLst>
            </p:cNvPr>
            <p:cNvSpPr/>
            <p:nvPr/>
          </p:nvSpPr>
          <p:spPr>
            <a:xfrm>
              <a:off x="5970122" y="2545885"/>
              <a:ext cx="2307103" cy="2535703"/>
            </a:xfrm>
            <a:prstGeom prst="ellipse">
              <a:avLst/>
            </a:prstGeom>
            <a:solidFill>
              <a:srgbClr val="131313"/>
            </a:solidFill>
            <a:ln w="28575">
              <a:solidFill>
                <a:srgbClr val="E5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32EDC-84AE-40A0-A73A-53693B3B7EBF}"/>
              </a:ext>
            </a:extLst>
          </p:cNvPr>
          <p:cNvSpPr/>
          <p:nvPr/>
        </p:nvSpPr>
        <p:spPr>
          <a:xfrm>
            <a:off x="755650" y="2739418"/>
            <a:ext cx="5176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Did You Know?...</a:t>
            </a:r>
          </a:p>
          <a:p>
            <a:r>
              <a:rPr lang="en-US" sz="2000" dirty="0">
                <a:latin typeface="Twinkl" pitchFamily="50" charset="0"/>
              </a:rPr>
              <a:t>Long before things such as glow sticks came along, </a:t>
            </a:r>
          </a:p>
          <a:p>
            <a:endParaRPr lang="en-US" sz="2000" b="1" dirty="0">
              <a:latin typeface="Twinkl" pitchFamily="5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5AD026-560B-4C08-A621-226454875CE0}"/>
              </a:ext>
            </a:extLst>
          </p:cNvPr>
          <p:cNvSpPr/>
          <p:nvPr/>
        </p:nvSpPr>
        <p:spPr>
          <a:xfrm>
            <a:off x="762317" y="3343777"/>
            <a:ext cx="5066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winkl" pitchFamily="50" charset="0"/>
              </a:rPr>
              <a:t>          some plants, fungi and animals were glowing in the dark. The production of light by a living organism is known as bioluminescence.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AE6877-7A78-4029-AB8A-DCA22ABC6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43" y="2739418"/>
            <a:ext cx="1424443" cy="1945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18EE21-0B66-4154-87A5-76EE4E4FB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3020046"/>
            <a:ext cx="2103792" cy="11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7214532" cy="931185"/>
          </a:xfrm>
          <a:prstGeom prst="roundRect">
            <a:avLst>
              <a:gd name="adj" fmla="val 50000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628967"/>
            <a:ext cx="6619485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Let There Be Light!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5BF79-E294-47E3-9496-CEA2D9C4984F}"/>
              </a:ext>
            </a:extLst>
          </p:cNvPr>
          <p:cNvSpPr/>
          <p:nvPr/>
        </p:nvSpPr>
        <p:spPr>
          <a:xfrm>
            <a:off x="539750" y="3037743"/>
            <a:ext cx="8064500" cy="1112133"/>
          </a:xfrm>
          <a:prstGeom prst="rect">
            <a:avLst/>
          </a:prstGeom>
          <a:noFill/>
          <a:ln w="28575">
            <a:solidFill>
              <a:srgbClr val="E5C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581182"/>
            <a:ext cx="76327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Biologist William Beebe helped discover many marine species in the deep sea that glowed. </a:t>
            </a:r>
            <a:r>
              <a:rPr lang="en-US" dirty="0">
                <a:latin typeface="Twinkl" pitchFamily="50" charset="0"/>
              </a:rPr>
              <a:t>These organisms had glowing spots in certain helpful places or glowing patterns on their bodies. Some glowing organisms that are found in the water include;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030AE-BFAA-4EB8-956D-FC35369CD39A}"/>
              </a:ext>
            </a:extLst>
          </p:cNvPr>
          <p:cNvSpPr txBox="1"/>
          <p:nvPr/>
        </p:nvSpPr>
        <p:spPr>
          <a:xfrm>
            <a:off x="755650" y="3097768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Anglerfish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15D3C-2A6A-42F8-B863-F05C53819A3E}"/>
              </a:ext>
            </a:extLst>
          </p:cNvPr>
          <p:cNvSpPr txBox="1"/>
          <p:nvPr/>
        </p:nvSpPr>
        <p:spPr>
          <a:xfrm>
            <a:off x="1990726" y="308562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Crystal jellyfish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5151F-7ED2-49CB-B860-04269AC69A2C}"/>
              </a:ext>
            </a:extLst>
          </p:cNvPr>
          <p:cNvSpPr txBox="1"/>
          <p:nvPr/>
        </p:nvSpPr>
        <p:spPr>
          <a:xfrm>
            <a:off x="3765552" y="3080866"/>
            <a:ext cx="355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Bathocyroe</a:t>
            </a:r>
            <a:r>
              <a:rPr lang="en-GB" b="1" dirty="0"/>
              <a:t> </a:t>
            </a:r>
            <a:r>
              <a:rPr lang="en-GB" b="1" dirty="0" err="1"/>
              <a:t>fosteri</a:t>
            </a:r>
            <a:r>
              <a:rPr lang="en-GB" b="1" dirty="0"/>
              <a:t> (jellyfish)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4168B-6A88-4F29-88E1-250AD9BE6A33}"/>
              </a:ext>
            </a:extLst>
          </p:cNvPr>
          <p:cNvSpPr txBox="1"/>
          <p:nvPr/>
        </p:nvSpPr>
        <p:spPr>
          <a:xfrm>
            <a:off x="587375" y="3674901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Moon jellyfish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F5C24-8311-491E-B786-262E71373B86}"/>
              </a:ext>
            </a:extLst>
          </p:cNvPr>
          <p:cNvSpPr txBox="1"/>
          <p:nvPr/>
        </p:nvSpPr>
        <p:spPr>
          <a:xfrm>
            <a:off x="2381251" y="3674901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Atolla</a:t>
            </a:r>
            <a:r>
              <a:rPr lang="en-GB" b="1" dirty="0"/>
              <a:t> jellyfish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B75B6-8501-46FE-BC1B-AB3CC59166EA}"/>
              </a:ext>
            </a:extLst>
          </p:cNvPr>
          <p:cNvSpPr txBox="1"/>
          <p:nvPr/>
        </p:nvSpPr>
        <p:spPr>
          <a:xfrm>
            <a:off x="4311651" y="3674901"/>
            <a:ext cx="21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Clusterwink</a:t>
            </a:r>
            <a:r>
              <a:rPr lang="en-GB" b="1" dirty="0"/>
              <a:t> snail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F14DB-846F-4B9C-B50C-25788323E6EB}"/>
              </a:ext>
            </a:extLst>
          </p:cNvPr>
          <p:cNvSpPr txBox="1"/>
          <p:nvPr/>
        </p:nvSpPr>
        <p:spPr>
          <a:xfrm>
            <a:off x="6495660" y="3674901"/>
            <a:ext cx="21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Black dragonfish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FD8D8-C902-45BB-9E4F-BE70ADB62699}"/>
              </a:ext>
            </a:extLst>
          </p:cNvPr>
          <p:cNvSpPr txBox="1"/>
          <p:nvPr/>
        </p:nvSpPr>
        <p:spPr>
          <a:xfrm>
            <a:off x="7055242" y="3093955"/>
            <a:ext cx="154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Tomopteris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901CD-D414-435B-9D8A-B0444F213775}"/>
              </a:ext>
            </a:extLst>
          </p:cNvPr>
          <p:cNvSpPr/>
          <p:nvPr/>
        </p:nvSpPr>
        <p:spPr>
          <a:xfrm>
            <a:off x="688085" y="4199260"/>
            <a:ext cx="33219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winkl" pitchFamily="50" charset="0"/>
              </a:rPr>
              <a:t>Other glowing organisms can include certain types of;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F51C4D-6209-457D-9AFD-A9AC1C54711C}"/>
              </a:ext>
            </a:extLst>
          </p:cNvPr>
          <p:cNvSpPr txBox="1"/>
          <p:nvPr/>
        </p:nvSpPr>
        <p:spPr>
          <a:xfrm>
            <a:off x="587375" y="4869284"/>
            <a:ext cx="2549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Small invertebrates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Fungi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Snails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383DD6-9870-42FE-9BBD-ADFD7F7FF543}"/>
              </a:ext>
            </a:extLst>
          </p:cNvPr>
          <p:cNvGrpSpPr/>
          <p:nvPr/>
        </p:nvGrpSpPr>
        <p:grpSpPr>
          <a:xfrm>
            <a:off x="3638550" y="4392188"/>
            <a:ext cx="7542093" cy="1855895"/>
            <a:chOff x="3638550" y="4392188"/>
            <a:chExt cx="7542093" cy="185589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89ACA2-D378-468E-8EBE-E0ED9880B491}"/>
                </a:ext>
              </a:extLst>
            </p:cNvPr>
            <p:cNvSpPr/>
            <p:nvPr/>
          </p:nvSpPr>
          <p:spPr>
            <a:xfrm>
              <a:off x="3638550" y="4392188"/>
              <a:ext cx="7542093" cy="1855895"/>
            </a:xfrm>
            <a:prstGeom prst="roundRect">
              <a:avLst>
                <a:gd name="adj" fmla="val 50000"/>
              </a:avLst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itle 20">
              <a:extLst>
                <a:ext uri="{FF2B5EF4-FFF2-40B4-BE49-F238E27FC236}">
                  <a16:creationId xmlns:a16="http://schemas.microsoft.com/office/drawing/2014/main" id="{322F1264-3421-43A8-A9B5-1CEE0F72862D}"/>
                </a:ext>
              </a:extLst>
            </p:cNvPr>
            <p:cNvSpPr txBox="1">
              <a:spLocks/>
            </p:cNvSpPr>
            <p:nvPr/>
          </p:nvSpPr>
          <p:spPr>
            <a:xfrm>
              <a:off x="3765552" y="4469025"/>
              <a:ext cx="2933310" cy="424732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Did You Know…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EC8D4B-A771-4412-BC04-B1C79FFB9A8C}"/>
                </a:ext>
              </a:extLst>
            </p:cNvPr>
            <p:cNvSpPr/>
            <p:nvPr/>
          </p:nvSpPr>
          <p:spPr>
            <a:xfrm>
              <a:off x="4210050" y="4787034"/>
              <a:ext cx="5012277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err="1">
                  <a:latin typeface="Twinkl" pitchFamily="50" charset="0"/>
                </a:rPr>
                <a:t>Motyxia</a:t>
              </a:r>
              <a:r>
                <a:rPr lang="en-US" dirty="0">
                  <a:latin typeface="Twinkl" pitchFamily="50" charset="0"/>
                </a:rPr>
                <a:t> are millipedes that give off a glow that is a teal </a:t>
              </a:r>
              <a:r>
                <a:rPr lang="en-US" dirty="0" err="1">
                  <a:latin typeface="Twinkl" pitchFamily="50" charset="0"/>
                </a:rPr>
                <a:t>colour</a:t>
              </a:r>
              <a:r>
                <a:rPr lang="en-US" dirty="0">
                  <a:latin typeface="Twinkl" pitchFamily="50" charset="0"/>
                </a:rPr>
                <a:t>. They use a special type of protein to make light from beneath the tough outer layer of their bodies.</a:t>
              </a:r>
              <a:endParaRPr lang="en-US" b="1" cap="all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5335397" cy="931185"/>
          </a:xfrm>
          <a:prstGeom prst="roundRect">
            <a:avLst>
              <a:gd name="adj" fmla="val 50000"/>
            </a:avLst>
          </a:prstGeom>
          <a:solidFill>
            <a:srgbClr val="86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" y="628967"/>
            <a:ext cx="4133849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Why?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788763"/>
            <a:ext cx="5949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It is thought that bioluminescence is used by organisms to lure prey, communicate, deal with a build-up of harmful chemicals and protect against predators.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864A2-71E0-41E6-ACC8-6ADC8CA8D348}"/>
              </a:ext>
            </a:extLst>
          </p:cNvPr>
          <p:cNvSpPr/>
          <p:nvPr/>
        </p:nvSpPr>
        <p:spPr>
          <a:xfrm>
            <a:off x="755649" y="2911139"/>
            <a:ext cx="7632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winkl" pitchFamily="50" charset="0"/>
              </a:rPr>
              <a:t>Answers Coming to Light</a:t>
            </a:r>
          </a:p>
          <a:p>
            <a:r>
              <a:rPr lang="en-US" dirty="0">
                <a:latin typeface="Twinkl" pitchFamily="50" charset="0"/>
              </a:rPr>
              <a:t>We still do not know why many organisms use bioluminescence. Research is being done by scientists to discover why some living things want or need to create their own light. </a:t>
            </a:r>
            <a:r>
              <a:rPr lang="en-GB" dirty="0"/>
              <a:t>They are trying to answer questions like;</a:t>
            </a:r>
            <a:endParaRPr lang="en-US" dirty="0">
              <a:latin typeface="Twinkl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3841DE-6EE2-419E-8319-1ECFBB18AA47}"/>
              </a:ext>
            </a:extLst>
          </p:cNvPr>
          <p:cNvSpPr/>
          <p:nvPr/>
        </p:nvSpPr>
        <p:spPr>
          <a:xfrm>
            <a:off x="755650" y="4388467"/>
            <a:ext cx="7632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Why would a fungi use light?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What use is light to a worm living in the dark soil?</a:t>
            </a:r>
          </a:p>
          <a:p>
            <a:r>
              <a:rPr lang="en-US" dirty="0">
                <a:latin typeface="Twinkl" pitchFamily="50" charset="0"/>
              </a:rPr>
              <a:t>How is the light helpful to the organism creating it and other organisms?</a:t>
            </a:r>
          </a:p>
          <a:p>
            <a:r>
              <a:rPr lang="en-GB"/>
              <a:t>The search is on to find more living things that can create their own light. </a:t>
            </a:r>
            <a:r>
              <a:rPr lang="en-US">
                <a:latin typeface="Twinkl" pitchFamily="50" charset="0"/>
              </a:rPr>
              <a:t>However</a:t>
            </a:r>
            <a:r>
              <a:rPr lang="en-US" dirty="0">
                <a:latin typeface="Twinkl" pitchFamily="50" charset="0"/>
              </a:rPr>
              <a:t>, discovering them is a real challenge as they can only be seen in the dark.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BBDAB-D27C-4E9A-BFFD-496E585B1DBC}"/>
              </a:ext>
            </a:extLst>
          </p:cNvPr>
          <p:cNvSpPr/>
          <p:nvPr/>
        </p:nvSpPr>
        <p:spPr>
          <a:xfrm>
            <a:off x="619125" y="2877583"/>
            <a:ext cx="7905750" cy="3351450"/>
          </a:xfrm>
          <a:prstGeom prst="rect">
            <a:avLst/>
          </a:prstGeom>
          <a:noFill/>
          <a:ln w="28575">
            <a:solidFill>
              <a:srgbClr val="E5C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D5992-D674-4377-B7E4-6A2541195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7"/>
          <a:stretch/>
        </p:blipFill>
        <p:spPr>
          <a:xfrm>
            <a:off x="5894856" y="549275"/>
            <a:ext cx="3249144" cy="22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bioluminescenc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627334"/>
            <a:ext cx="3419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he Secret History of Bioluminescence | Hakai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The Secret History of Bioluminescence | Hakai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08" y="2651555"/>
            <a:ext cx="308610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93" y="4818650"/>
            <a:ext cx="332422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578" y="666249"/>
            <a:ext cx="2409825" cy="1895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9578" y="3344091"/>
            <a:ext cx="2576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find some </a:t>
            </a:r>
            <a:r>
              <a:rPr lang="en-GB" dirty="0" smtClean="0"/>
              <a:t>examples </a:t>
            </a:r>
            <a:r>
              <a:rPr lang="en-GB" dirty="0" smtClean="0"/>
              <a:t>on the internet of </a:t>
            </a:r>
            <a:r>
              <a:rPr lang="en-GB" dirty="0" smtClean="0"/>
              <a:t>ocean creatures </a:t>
            </a:r>
            <a:r>
              <a:rPr lang="en-GB" dirty="0" smtClean="0"/>
              <a:t>that use this special skill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43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246</TotalTime>
  <Words>332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Arial</vt:lpstr>
      <vt:lpstr>Calibri</vt:lpstr>
      <vt:lpstr>Office Theme</vt:lpstr>
      <vt:lpstr>PowerPoint Presentation</vt:lpstr>
      <vt:lpstr>When the Lights Go out</vt:lpstr>
      <vt:lpstr>Let There Be Light!</vt:lpstr>
      <vt:lpstr>Why?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Naomi Adam</dc:creator>
  <cp:lastModifiedBy>Katie Pendle</cp:lastModifiedBy>
  <cp:revision>17</cp:revision>
  <dcterms:created xsi:type="dcterms:W3CDTF">2020-05-04T11:16:28Z</dcterms:created>
  <dcterms:modified xsi:type="dcterms:W3CDTF">2020-06-30T14:42:16Z</dcterms:modified>
</cp:coreProperties>
</file>