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1"/>
  </p:handoutMasterIdLst>
  <p:sldIdLst>
    <p:sldId id="261" r:id="rId2"/>
    <p:sldId id="294" r:id="rId3"/>
    <p:sldId id="311" r:id="rId4"/>
    <p:sldId id="316" r:id="rId5"/>
    <p:sldId id="337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8" r:id="rId17"/>
    <p:sldId id="339" r:id="rId18"/>
    <p:sldId id="340" r:id="rId19"/>
    <p:sldId id="268" r:id="rId20"/>
  </p:sldIdLst>
  <p:sldSz cx="9144000" cy="6858000" type="screen4x3"/>
  <p:notesSz cx="6858000" cy="9144000"/>
  <p:embeddedFontLst>
    <p:embeddedFont>
      <p:font typeface="Arial Unicode MS" panose="020B0600070205080204" pitchFamily="3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uffy" panose="020B0603060100000000" pitchFamily="34" charset="0"/>
      <p:regular r:id="rId27"/>
      <p:bold r:id="rId28"/>
      <p:italic r:id="rId29"/>
      <p:boldItalic r:id="rId30"/>
    </p:embeddedFont>
    <p:embeddedFont>
      <p:font typeface="Twinkl SemiBold" pitchFamily="2" charset="0"/>
      <p:bold r:id="rId31"/>
    </p:embeddedFont>
    <p:embeddedFont>
      <p:font typeface="Twinkl" panose="020B0604020202020204" pitchFamily="2" charset="0"/>
      <p:regular r:id="rId32"/>
      <p:bold r:id="rId33"/>
    </p:embeddedFont>
    <p:embeddedFont>
      <p:font typeface="Sassoon Infant Rg" panose="02000503030000020003" pitchFamily="50" charset="0"/>
      <p:regular r:id="rId34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19"/>
    <a:srgbClr val="0CB25B"/>
    <a:srgbClr val="94C93D"/>
    <a:srgbClr val="2E56AE"/>
    <a:srgbClr val="F15F30"/>
    <a:srgbClr val="FEFEFE"/>
    <a:srgbClr val="14B4E4"/>
    <a:srgbClr val="DFF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44" y="72"/>
      </p:cViewPr>
      <p:guideLst>
        <p:guide orient="horz" pos="2160"/>
        <p:guide pos="2880"/>
        <p:guide pos="317"/>
        <p:guide orient="horz" pos="3974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21D03D-8E11-4822-858E-B0773BAFC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F8C68-F904-4799-8216-DC2A4CAB70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9FEC91-331F-4DF2-A316-2D57B928234F}" type="datetimeFigureOut">
              <a:rPr lang="en-GB"/>
              <a:pPr>
                <a:defRPr/>
              </a:pPr>
              <a:t>29/05/2020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391A7-5EDF-4F2A-AEA6-36CB4EFF00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1BC72-C5C7-467B-A482-CF39103AE0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3552C7-91DA-4E12-BF25-599A929505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2692CEB-B4B3-496E-A440-30B382105DD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75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26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21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578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4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A71EDC-4875-4165-82E2-C7FB7D0FEFB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2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0E1E49-DF8F-4B02-B88A-A554A7A325D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Whole Clas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78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15D34F4-A54A-422C-A28E-661C4D0EE2E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dividual Work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07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590FF6-6B76-4E47-8CB0-4F2183040CE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ir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85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E38965-A7F7-4037-BA1A-23A13A81C63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alking Partner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99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D70D498-0132-4BDB-8DDE-894E3B4C406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Work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31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2C02BF-84F7-42AC-8CFF-28D034E2AD8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597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4D1DE8-4B7B-476C-9729-090C903D641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10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099" r:id="rId11"/>
    <p:sldLayoutId id="2147484100" r:id="rId12"/>
    <p:sldLayoutId id="214748411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itchFamily="34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E01BF2-FCB3-4BC3-A7F5-D8DE29301C20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solidFill>
              <a:srgbClr val="EE7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F6BBC-244A-452F-B706-72C6CAD27F80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Tuffy" pitchFamily="34" charset="0"/>
              </a:rPr>
              <a:t>Maths </a:t>
            </a:r>
            <a:r>
              <a:rPr lang="en-GB" altLang="en-US" sz="800">
                <a:solidFill>
                  <a:schemeClr val="bg1"/>
                </a:solidFill>
                <a:latin typeface="Tuffy" pitchFamily="34" charset="0"/>
              </a:rPr>
              <a:t>| Year 6 | Properties of Shapes | Angles | Lesson 1 of 4: Angles at a Point</a:t>
            </a:r>
          </a:p>
        </p:txBody>
      </p:sp>
      <p:sp>
        <p:nvSpPr>
          <p:cNvPr id="14343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smtClean="0"/>
              <a:t>Maths</a:t>
            </a:r>
            <a:endParaRPr lang="en-GB" altLang="en-US" sz="5400" b="0" smtClean="0"/>
          </a:p>
        </p:txBody>
      </p:sp>
      <p:sp>
        <p:nvSpPr>
          <p:cNvPr id="1434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/>
              <a:t>Properties of Shapes</a:t>
            </a:r>
          </a:p>
        </p:txBody>
      </p:sp>
      <p:pic>
        <p:nvPicPr>
          <p:cNvPr id="1434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Angles at a Point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DB99BC-602F-4DFA-A65B-B8683CF5A9BB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An angle is created when two straight lines meet at a point.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29E966-F8EB-401C-B5A7-0F5E0D4F3486}"/>
              </a:ext>
            </a:extLst>
          </p:cNvPr>
          <p:cNvCxnSpPr/>
          <p:nvPr/>
        </p:nvCxnSpPr>
        <p:spPr>
          <a:xfrm>
            <a:off x="2846388" y="2354263"/>
            <a:ext cx="1741487" cy="1681162"/>
          </a:xfrm>
          <a:prstGeom prst="line">
            <a:avLst/>
          </a:prstGeom>
          <a:ln w="7620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BF9295-46A1-4A7D-A02B-1B50A68B1154}"/>
              </a:ext>
            </a:extLst>
          </p:cNvPr>
          <p:cNvCxnSpPr/>
          <p:nvPr/>
        </p:nvCxnSpPr>
        <p:spPr>
          <a:xfrm flipH="1">
            <a:off x="4545013" y="2354263"/>
            <a:ext cx="1624012" cy="1681162"/>
          </a:xfrm>
          <a:prstGeom prst="line">
            <a:avLst/>
          </a:prstGeom>
          <a:ln w="7620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all">
            <a:extLst>
              <a:ext uri="{FF2B5EF4-FFF2-40B4-BE49-F238E27FC236}">
                <a16:creationId xmlns:a16="http://schemas.microsoft.com/office/drawing/2014/main" id="{F000EC10-AB47-4410-B8A0-54D34DF62211}"/>
              </a:ext>
            </a:extLst>
          </p:cNvPr>
          <p:cNvSpPr/>
          <p:nvPr/>
        </p:nvSpPr>
        <p:spPr>
          <a:xfrm rot="18031015">
            <a:off x="4249738" y="3449638"/>
            <a:ext cx="647700" cy="647700"/>
          </a:xfrm>
          <a:prstGeom prst="arc">
            <a:avLst>
              <a:gd name="adj1" fmla="val 16200000"/>
              <a:gd name="adj2" fmla="val 1912095"/>
            </a:avLst>
          </a:prstGeom>
          <a:ln w="57150">
            <a:solidFill>
              <a:srgbClr val="EE791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small">
            <a:extLst>
              <a:ext uri="{FF2B5EF4-FFF2-40B4-BE49-F238E27FC236}">
                <a16:creationId xmlns:a16="http://schemas.microsoft.com/office/drawing/2014/main" id="{D7CD7BDC-13BD-410D-A0A1-57DBBDCB5AE3}"/>
              </a:ext>
            </a:extLst>
          </p:cNvPr>
          <p:cNvSpPr/>
          <p:nvPr/>
        </p:nvSpPr>
        <p:spPr>
          <a:xfrm rot="4660550">
            <a:off x="4102101" y="3557587"/>
            <a:ext cx="969962" cy="969963"/>
          </a:xfrm>
          <a:prstGeom prst="arc">
            <a:avLst>
              <a:gd name="adj1" fmla="val 14624655"/>
              <a:gd name="adj2" fmla="val 8227971"/>
            </a:avLst>
          </a:prstGeom>
          <a:ln w="57150">
            <a:solidFill>
              <a:srgbClr val="EE791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67206A-DF85-430A-91F3-2F97AEC60912}"/>
              </a:ext>
            </a:extLst>
          </p:cNvPr>
          <p:cNvSpPr/>
          <p:nvPr/>
        </p:nvSpPr>
        <p:spPr>
          <a:xfrm>
            <a:off x="762000" y="5148263"/>
            <a:ext cx="7632700" cy="949325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An angle is the measure of rotation from one line to the other either clockwise or anticlockwise.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0324E7-19DA-4C77-BCC4-F1261708030F}"/>
              </a:ext>
            </a:extLst>
          </p:cNvPr>
          <p:cNvSpPr txBox="1"/>
          <p:nvPr/>
        </p:nvSpPr>
        <p:spPr>
          <a:xfrm>
            <a:off x="4357688" y="3033713"/>
            <a:ext cx="12350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95˚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E7BE65-FC13-4131-9FB4-6BC2473BC40A}"/>
              </a:ext>
            </a:extLst>
          </p:cNvPr>
          <p:cNvSpPr txBox="1"/>
          <p:nvPr/>
        </p:nvSpPr>
        <p:spPr>
          <a:xfrm>
            <a:off x="4291013" y="4595813"/>
            <a:ext cx="12366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265˚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49263" y="3195638"/>
            <a:ext cx="2870200" cy="1139825"/>
            <a:chOff x="457200" y="3194902"/>
            <a:chExt cx="2870200" cy="1140031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F9566309-8149-4404-B664-3DAD060C8DE5}"/>
                </a:ext>
              </a:extLst>
            </p:cNvPr>
            <p:cNvSpPr/>
            <p:nvPr/>
          </p:nvSpPr>
          <p:spPr>
            <a:xfrm>
              <a:off x="457200" y="3194902"/>
              <a:ext cx="2870200" cy="1140031"/>
            </a:xfrm>
            <a:prstGeom prst="homePlate">
              <a:avLst/>
            </a:prstGeom>
            <a:solidFill>
              <a:srgbClr val="0CB25B"/>
            </a:solidFill>
            <a:ln>
              <a:solidFill>
                <a:srgbClr val="0CB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E8F8FB-1C43-45B6-8723-195259396EA5}"/>
                </a:ext>
              </a:extLst>
            </p:cNvPr>
            <p:cNvSpPr/>
            <p:nvPr/>
          </p:nvSpPr>
          <p:spPr>
            <a:xfrm>
              <a:off x="774700" y="3441008"/>
              <a:ext cx="1924050" cy="6478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Angles at a point total 360°.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360˚ Angles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2A003E-17CB-460F-A575-E12BFE30C3D9}"/>
              </a:ext>
            </a:extLst>
          </p:cNvPr>
          <p:cNvSpPr/>
          <p:nvPr/>
        </p:nvSpPr>
        <p:spPr>
          <a:xfrm>
            <a:off x="755650" y="2173288"/>
            <a:ext cx="7632700" cy="3919537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7419B-0D82-4BD1-9B66-979DAE10D8DA}"/>
              </a:ext>
            </a:extLst>
          </p:cNvPr>
          <p:cNvSpPr/>
          <p:nvPr/>
        </p:nvSpPr>
        <p:spPr>
          <a:xfrm>
            <a:off x="755650" y="1439863"/>
            <a:ext cx="7632700" cy="649287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Work with your partner to match angle pairs which total 360°                  around a point.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C5DA6-E720-4ACD-B550-1D1966DC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322513"/>
            <a:ext cx="5121275" cy="3621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582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360˚ Angles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6953C0-E647-4313-95A1-B26352FF1A8C}"/>
              </a:ext>
            </a:extLst>
          </p:cNvPr>
          <p:cNvSpPr/>
          <p:nvPr/>
        </p:nvSpPr>
        <p:spPr>
          <a:xfrm>
            <a:off x="755650" y="1473200"/>
            <a:ext cx="7632700" cy="444500"/>
          </a:xfrm>
          <a:prstGeom prst="rect">
            <a:avLst/>
          </a:prstGeom>
          <a:solidFill>
            <a:srgbClr val="EE7919"/>
          </a:solidFill>
          <a:ln>
            <a:solidFill>
              <a:srgbClr val="EE7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Did you find the pairs of angles that total 360° around a point?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6FE385-27AD-4C62-9C73-A1A66E8788A4}"/>
              </a:ext>
            </a:extLst>
          </p:cNvPr>
          <p:cNvSpPr/>
          <p:nvPr/>
        </p:nvSpPr>
        <p:spPr>
          <a:xfrm>
            <a:off x="5622925" y="2324100"/>
            <a:ext cx="701675" cy="703263"/>
          </a:xfrm>
          <a:prstGeom prst="ellipse">
            <a:avLst/>
          </a:prstGeom>
          <a:noFill/>
          <a:ln w="38100"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781940-B684-4352-88B3-7F48D7CFA466}"/>
              </a:ext>
            </a:extLst>
          </p:cNvPr>
          <p:cNvSpPr/>
          <p:nvPr/>
        </p:nvSpPr>
        <p:spPr>
          <a:xfrm>
            <a:off x="1990725" y="5151438"/>
            <a:ext cx="701675" cy="703262"/>
          </a:xfrm>
          <a:prstGeom prst="ellipse">
            <a:avLst/>
          </a:prstGeom>
          <a:noFill/>
          <a:ln w="38100"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6C3B64-5F6E-4231-8CAB-C9FDCC615F64}"/>
              </a:ext>
            </a:extLst>
          </p:cNvPr>
          <p:cNvSpPr/>
          <p:nvPr/>
        </p:nvSpPr>
        <p:spPr>
          <a:xfrm>
            <a:off x="6037263" y="5118100"/>
            <a:ext cx="703262" cy="703263"/>
          </a:xfrm>
          <a:prstGeom prst="ellipse">
            <a:avLst/>
          </a:prstGeom>
          <a:noFill/>
          <a:ln w="38100"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E9909C-0FD5-456C-853E-F5D7A5A424F2}"/>
              </a:ext>
            </a:extLst>
          </p:cNvPr>
          <p:cNvSpPr/>
          <p:nvPr/>
        </p:nvSpPr>
        <p:spPr>
          <a:xfrm>
            <a:off x="1820863" y="2344738"/>
            <a:ext cx="1600200" cy="1711325"/>
          </a:xfrm>
          <a:custGeom>
            <a:avLst/>
            <a:gdLst>
              <a:gd name="connsiteX0" fmla="*/ 0 w 1600200"/>
              <a:gd name="connsiteY0" fmla="*/ 0 h 1710267"/>
              <a:gd name="connsiteX1" fmla="*/ 0 w 1600200"/>
              <a:gd name="connsiteY1" fmla="*/ 1710267 h 1710267"/>
              <a:gd name="connsiteX2" fmla="*/ 1600200 w 1600200"/>
              <a:gd name="connsiteY2" fmla="*/ 1710267 h 171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1710267">
                <a:moveTo>
                  <a:pt x="0" y="0"/>
                </a:moveTo>
                <a:lnTo>
                  <a:pt x="0" y="1710267"/>
                </a:lnTo>
                <a:lnTo>
                  <a:pt x="1600200" y="1710267"/>
                </a:lnTo>
              </a:path>
            </a:pathLst>
          </a:custGeom>
          <a:noFill/>
          <a:ln w="76200">
            <a:solidFill>
              <a:srgbClr val="0CB25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5D4EB5B-F207-4C46-B499-FD8EDC2DBE93}"/>
              </a:ext>
            </a:extLst>
          </p:cNvPr>
          <p:cNvSpPr/>
          <p:nvPr/>
        </p:nvSpPr>
        <p:spPr>
          <a:xfrm>
            <a:off x="2336800" y="4368800"/>
            <a:ext cx="2328863" cy="1125538"/>
          </a:xfrm>
          <a:custGeom>
            <a:avLst/>
            <a:gdLst>
              <a:gd name="connsiteX0" fmla="*/ 1921934 w 2328334"/>
              <a:gd name="connsiteY0" fmla="*/ 0 h 1126067"/>
              <a:gd name="connsiteX1" fmla="*/ 0 w 2328334"/>
              <a:gd name="connsiteY1" fmla="*/ 1126067 h 1126067"/>
              <a:gd name="connsiteX2" fmla="*/ 2328334 w 2328334"/>
              <a:gd name="connsiteY2" fmla="*/ 1126067 h 11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8334" h="1126067">
                <a:moveTo>
                  <a:pt x="1921934" y="0"/>
                </a:moveTo>
                <a:lnTo>
                  <a:pt x="0" y="1126067"/>
                </a:lnTo>
                <a:lnTo>
                  <a:pt x="2328334" y="1126067"/>
                </a:lnTo>
              </a:path>
            </a:pathLst>
          </a:custGeom>
          <a:noFill/>
          <a:ln w="76200">
            <a:solidFill>
              <a:srgbClr val="0CB25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D0BEE2D-D53F-4F3B-B8F7-5F662658A585}"/>
              </a:ext>
            </a:extLst>
          </p:cNvPr>
          <p:cNvSpPr/>
          <p:nvPr/>
        </p:nvSpPr>
        <p:spPr>
          <a:xfrm>
            <a:off x="4546600" y="2674938"/>
            <a:ext cx="3243263" cy="982662"/>
          </a:xfrm>
          <a:custGeom>
            <a:avLst/>
            <a:gdLst>
              <a:gd name="connsiteX0" fmla="*/ 0 w 3242733"/>
              <a:gd name="connsiteY0" fmla="*/ 982134 h 982134"/>
              <a:gd name="connsiteX1" fmla="*/ 1430866 w 3242733"/>
              <a:gd name="connsiteY1" fmla="*/ 0 h 982134"/>
              <a:gd name="connsiteX2" fmla="*/ 3242733 w 3242733"/>
              <a:gd name="connsiteY2" fmla="*/ 0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733" h="982134">
                <a:moveTo>
                  <a:pt x="0" y="982134"/>
                </a:moveTo>
                <a:lnTo>
                  <a:pt x="1430866" y="0"/>
                </a:lnTo>
                <a:lnTo>
                  <a:pt x="3242733" y="0"/>
                </a:lnTo>
              </a:path>
            </a:pathLst>
          </a:custGeom>
          <a:noFill/>
          <a:ln w="76200">
            <a:solidFill>
              <a:srgbClr val="0CB25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3E378E-CEF7-44F7-BC6D-DA671CC494B8}"/>
              </a:ext>
            </a:extLst>
          </p:cNvPr>
          <p:cNvSpPr/>
          <p:nvPr/>
        </p:nvSpPr>
        <p:spPr>
          <a:xfrm>
            <a:off x="6156325" y="3878263"/>
            <a:ext cx="1938338" cy="1574800"/>
          </a:xfrm>
          <a:custGeom>
            <a:avLst/>
            <a:gdLst>
              <a:gd name="connsiteX0" fmla="*/ 0 w 1938867"/>
              <a:gd name="connsiteY0" fmla="*/ 0 h 1574800"/>
              <a:gd name="connsiteX1" fmla="*/ 228600 w 1938867"/>
              <a:gd name="connsiteY1" fmla="*/ 1574800 h 1574800"/>
              <a:gd name="connsiteX2" fmla="*/ 1938867 w 1938867"/>
              <a:gd name="connsiteY2" fmla="*/ 157480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8867" h="1574800">
                <a:moveTo>
                  <a:pt x="0" y="0"/>
                </a:moveTo>
                <a:lnTo>
                  <a:pt x="228600" y="1574800"/>
                </a:lnTo>
                <a:lnTo>
                  <a:pt x="1938867" y="1574800"/>
                </a:lnTo>
              </a:path>
            </a:pathLst>
          </a:custGeom>
          <a:noFill/>
          <a:ln w="76200">
            <a:solidFill>
              <a:srgbClr val="0CB25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4B38C-3B9B-4D8B-9831-0F5C6DFD3C11}"/>
              </a:ext>
            </a:extLst>
          </p:cNvPr>
          <p:cNvSpPr txBox="1"/>
          <p:nvPr/>
        </p:nvSpPr>
        <p:spPr>
          <a:xfrm>
            <a:off x="1998663" y="3514725"/>
            <a:ext cx="9318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90˚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60795-FFBA-4577-B0B1-430C9DA1053C}"/>
              </a:ext>
            </a:extLst>
          </p:cNvPr>
          <p:cNvSpPr txBox="1"/>
          <p:nvPr/>
        </p:nvSpPr>
        <p:spPr>
          <a:xfrm>
            <a:off x="1050925" y="4322763"/>
            <a:ext cx="9302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270˚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6E3215-2E8B-4A85-8DFB-540114AAE19F}"/>
              </a:ext>
            </a:extLst>
          </p:cNvPr>
          <p:cNvSpPr/>
          <p:nvPr/>
        </p:nvSpPr>
        <p:spPr>
          <a:xfrm>
            <a:off x="1460500" y="3713163"/>
            <a:ext cx="703263" cy="703262"/>
          </a:xfrm>
          <a:prstGeom prst="ellipse">
            <a:avLst/>
          </a:prstGeom>
          <a:noFill/>
          <a:ln w="38100"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647CF-5950-4AA0-9C9F-913795944977}"/>
              </a:ext>
            </a:extLst>
          </p:cNvPr>
          <p:cNvSpPr txBox="1"/>
          <p:nvPr/>
        </p:nvSpPr>
        <p:spPr>
          <a:xfrm>
            <a:off x="5186363" y="2193925"/>
            <a:ext cx="931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210˚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60708A-041D-4B82-8B01-C8D9DC2FD91A}"/>
              </a:ext>
            </a:extLst>
          </p:cNvPr>
          <p:cNvSpPr txBox="1"/>
          <p:nvPr/>
        </p:nvSpPr>
        <p:spPr>
          <a:xfrm>
            <a:off x="5973763" y="2997200"/>
            <a:ext cx="931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150˚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0EFD5-F91C-49E1-AFE8-885B96C5F890}"/>
              </a:ext>
            </a:extLst>
          </p:cNvPr>
          <p:cNvSpPr txBox="1"/>
          <p:nvPr/>
        </p:nvSpPr>
        <p:spPr>
          <a:xfrm>
            <a:off x="2790825" y="5138738"/>
            <a:ext cx="9302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45˚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F7420-56B9-4A94-B1F4-DBB8D9633C31}"/>
              </a:ext>
            </a:extLst>
          </p:cNvPr>
          <p:cNvSpPr txBox="1"/>
          <p:nvPr/>
        </p:nvSpPr>
        <p:spPr>
          <a:xfrm>
            <a:off x="1438275" y="5599113"/>
            <a:ext cx="9302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315˚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70DEA-F815-4E7B-A279-6889DB5516F6}"/>
              </a:ext>
            </a:extLst>
          </p:cNvPr>
          <p:cNvSpPr txBox="1"/>
          <p:nvPr/>
        </p:nvSpPr>
        <p:spPr>
          <a:xfrm>
            <a:off x="6600825" y="4838700"/>
            <a:ext cx="9302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100˚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2D3F73-EC40-48ED-A5DC-1AA7CE7C9635}"/>
              </a:ext>
            </a:extLst>
          </p:cNvPr>
          <p:cNvSpPr txBox="1"/>
          <p:nvPr/>
        </p:nvSpPr>
        <p:spPr>
          <a:xfrm>
            <a:off x="5499100" y="5622925"/>
            <a:ext cx="9318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260˚</a:t>
            </a:r>
          </a:p>
        </p:txBody>
      </p:sp>
      <p:pic>
        <p:nvPicPr>
          <p:cNvPr id="25620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Labelling Angles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556B4B-DCA3-48EE-92A5-07DD33CFD593}"/>
              </a:ext>
            </a:extLst>
          </p:cNvPr>
          <p:cNvSpPr txBox="1"/>
          <p:nvPr/>
        </p:nvSpPr>
        <p:spPr>
          <a:xfrm>
            <a:off x="5711825" y="3876675"/>
            <a:ext cx="9302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70˚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4BBAD7-1EEC-4F79-A856-5A87B94CFF4A}"/>
              </a:ext>
            </a:extLst>
          </p:cNvPr>
          <p:cNvSpPr txBox="1"/>
          <p:nvPr/>
        </p:nvSpPr>
        <p:spPr>
          <a:xfrm>
            <a:off x="4854575" y="1711325"/>
            <a:ext cx="930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+mn-lt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F76818-F9B6-4457-AB26-F8119F278449}"/>
              </a:ext>
            </a:extLst>
          </p:cNvPr>
          <p:cNvSpPr txBox="1"/>
          <p:nvPr/>
        </p:nvSpPr>
        <p:spPr>
          <a:xfrm>
            <a:off x="7999413" y="4254500"/>
            <a:ext cx="930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+mn-lt"/>
              </a:rPr>
              <a:t>C</a:t>
            </a:r>
          </a:p>
        </p:txBody>
      </p:sp>
      <p:sp>
        <p:nvSpPr>
          <p:cNvPr id="25601" name="Arc 25600">
            <a:extLst>
              <a:ext uri="{FF2B5EF4-FFF2-40B4-BE49-F238E27FC236}">
                <a16:creationId xmlns:a16="http://schemas.microsoft.com/office/drawing/2014/main" id="{FC6E663F-EAAC-4E0F-8828-CDD45D2C2696}"/>
              </a:ext>
            </a:extLst>
          </p:cNvPr>
          <p:cNvSpPr/>
          <p:nvPr/>
        </p:nvSpPr>
        <p:spPr bwMode="auto">
          <a:xfrm>
            <a:off x="5133975" y="4152900"/>
            <a:ext cx="668338" cy="665163"/>
          </a:xfrm>
          <a:prstGeom prst="arc">
            <a:avLst>
              <a:gd name="adj1" fmla="val 15946591"/>
              <a:gd name="adj2" fmla="val 0"/>
            </a:avLst>
          </a:prstGeom>
          <a:ln w="57150">
            <a:solidFill>
              <a:srgbClr val="2E5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701FB5-6955-455C-BE95-437BAEA7C7FB}"/>
              </a:ext>
            </a:extLst>
          </p:cNvPr>
          <p:cNvSpPr txBox="1"/>
          <p:nvPr/>
        </p:nvSpPr>
        <p:spPr>
          <a:xfrm>
            <a:off x="4932363" y="4259263"/>
            <a:ext cx="9302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+mn-lt"/>
              </a:rPr>
              <a:t>B</a:t>
            </a:r>
          </a:p>
        </p:txBody>
      </p:sp>
      <p:grpSp>
        <p:nvGrpSpPr>
          <p:cNvPr id="25604" name="Group 25603"/>
          <p:cNvGrpSpPr>
            <a:grpSpLocks/>
          </p:cNvGrpSpPr>
          <p:nvPr/>
        </p:nvGrpSpPr>
        <p:grpSpPr bwMode="auto">
          <a:xfrm>
            <a:off x="436563" y="1782763"/>
            <a:ext cx="4397375" cy="1911350"/>
            <a:chOff x="437104" y="1783063"/>
            <a:chExt cx="4396153" cy="1910838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044A343A-FABA-4D01-9BDE-0D7B936A1CFC}"/>
                </a:ext>
              </a:extLst>
            </p:cNvPr>
            <p:cNvSpPr/>
            <p:nvPr/>
          </p:nvSpPr>
          <p:spPr>
            <a:xfrm>
              <a:off x="437104" y="1783063"/>
              <a:ext cx="4396153" cy="1910838"/>
            </a:xfrm>
            <a:prstGeom prst="homePlate">
              <a:avLst>
                <a:gd name="adj" fmla="val 31579"/>
              </a:avLst>
            </a:prstGeom>
            <a:solidFill>
              <a:srgbClr val="94C93D"/>
            </a:solidFill>
            <a:ln>
              <a:solidFill>
                <a:srgbClr val="94C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D09CF5-7AC5-4382-B973-BF906E37D5BF}"/>
                </a:ext>
              </a:extLst>
            </p:cNvPr>
            <p:cNvSpPr/>
            <p:nvPr/>
          </p:nvSpPr>
          <p:spPr>
            <a:xfrm>
              <a:off x="716426" y="1870352"/>
              <a:ext cx="3575643" cy="17537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latin typeface="+mn-lt"/>
                </a:rPr>
                <a:t>Label an angle using three uppercase, consecutive letters. The first and third letters indicate the two lines (arms) of the angle, and the middle letter indicates the point (vertex). </a:t>
              </a:r>
            </a:p>
          </p:txBody>
        </p:sp>
      </p:grpSp>
      <p:grpSp>
        <p:nvGrpSpPr>
          <p:cNvPr id="25606" name="Group 25605"/>
          <p:cNvGrpSpPr>
            <a:grpSpLocks/>
          </p:cNvGrpSpPr>
          <p:nvPr/>
        </p:nvGrpSpPr>
        <p:grpSpPr bwMode="auto">
          <a:xfrm>
            <a:off x="446088" y="3951288"/>
            <a:ext cx="4125912" cy="1374775"/>
            <a:chOff x="445951" y="3950705"/>
            <a:chExt cx="4126050" cy="1375411"/>
          </a:xfrm>
        </p:grpSpPr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A3468BCD-2CC2-4B20-AFB7-C0E758C8D128}"/>
                </a:ext>
              </a:extLst>
            </p:cNvPr>
            <p:cNvSpPr/>
            <p:nvPr/>
          </p:nvSpPr>
          <p:spPr>
            <a:xfrm>
              <a:off x="445951" y="3950705"/>
              <a:ext cx="4126050" cy="1375411"/>
            </a:xfrm>
            <a:prstGeom prst="homePlate">
              <a:avLst>
                <a:gd name="adj" fmla="val 31579"/>
              </a:avLst>
            </a:prstGeom>
            <a:solidFill>
              <a:srgbClr val="0CB25B"/>
            </a:solidFill>
            <a:ln>
              <a:solidFill>
                <a:srgbClr val="0CB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5605" name="Rectangle 25604">
              <a:extLst>
                <a:ext uri="{FF2B5EF4-FFF2-40B4-BE49-F238E27FC236}">
                  <a16:creationId xmlns:a16="http://schemas.microsoft.com/office/drawing/2014/main" id="{875298F5-22E1-481E-B6FE-B4F9F1D9A698}"/>
                </a:ext>
              </a:extLst>
            </p:cNvPr>
            <p:cNvSpPr/>
            <p:nvPr/>
          </p:nvSpPr>
          <p:spPr>
            <a:xfrm>
              <a:off x="722185" y="4038057"/>
              <a:ext cx="3570406" cy="120070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To refer to an angle we use the symbol </a:t>
              </a:r>
              <a:r>
                <a:rPr lang="en-GB" dirty="0">
                  <a:solidFill>
                    <a:schemeClr val="bg1"/>
                  </a:solidFill>
                  <a:latin typeface="+mn-lt"/>
                  <a:ea typeface="Arial Unicode MS"/>
                  <a:cs typeface="Arial Unicode MS"/>
                </a:rPr>
                <a:t>∠ and the letter of the vertex, or the three letters with the vertex letter in the middle.</a:t>
              </a:r>
              <a:endParaRPr lang="en-GB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5607" name="Rectangle 25606">
            <a:extLst>
              <a:ext uri="{FF2B5EF4-FFF2-40B4-BE49-F238E27FC236}">
                <a16:creationId xmlns:a16="http://schemas.microsoft.com/office/drawing/2014/main" id="{C48F278B-4A58-41F9-8C70-47FE0C784404}"/>
              </a:ext>
            </a:extLst>
          </p:cNvPr>
          <p:cNvSpPr/>
          <p:nvPr/>
        </p:nvSpPr>
        <p:spPr>
          <a:xfrm>
            <a:off x="5545138" y="4745038"/>
            <a:ext cx="19367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dirty="0">
                <a:latin typeface="+mn-lt"/>
                <a:ea typeface="Arial Unicode MS"/>
                <a:cs typeface="Arial Unicode MS"/>
              </a:rPr>
              <a:t>∠ </a:t>
            </a:r>
            <a:r>
              <a:rPr lang="en-GB" sz="3200" b="1" dirty="0">
                <a:latin typeface="+mn-lt"/>
                <a:ea typeface="Arial Unicode MS"/>
                <a:cs typeface="Arial Unicode MS"/>
              </a:rPr>
              <a:t>B = 70°</a:t>
            </a:r>
            <a:endParaRPr lang="en-GB" sz="3200" b="1" dirty="0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5914A-070F-4CAA-B2D5-4F02963E431D}"/>
              </a:ext>
            </a:extLst>
          </p:cNvPr>
          <p:cNvSpPr/>
          <p:nvPr/>
        </p:nvSpPr>
        <p:spPr>
          <a:xfrm>
            <a:off x="6297613" y="5172075"/>
            <a:ext cx="4318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  <a:ea typeface="Arial Unicode MS"/>
                <a:cs typeface="Arial Unicode MS"/>
              </a:rPr>
              <a:t>or</a:t>
            </a:r>
            <a:endParaRPr lang="en-GB" sz="3200" b="1" dirty="0"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18B7F2-05E2-47BE-8284-CAD3634FCFF9}"/>
              </a:ext>
            </a:extLst>
          </p:cNvPr>
          <p:cNvSpPr/>
          <p:nvPr/>
        </p:nvSpPr>
        <p:spPr>
          <a:xfrm>
            <a:off x="5286375" y="5464175"/>
            <a:ext cx="24542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dirty="0">
                <a:latin typeface="+mn-lt"/>
                <a:ea typeface="Arial Unicode MS"/>
                <a:cs typeface="Arial Unicode MS"/>
              </a:rPr>
              <a:t>∠ </a:t>
            </a:r>
            <a:r>
              <a:rPr lang="en-GB" sz="3200" b="1" dirty="0">
                <a:latin typeface="+mn-lt"/>
                <a:ea typeface="Arial Unicode MS"/>
                <a:cs typeface="Arial Unicode MS"/>
              </a:rPr>
              <a:t>ABC = 70°</a:t>
            </a:r>
            <a:endParaRPr lang="en-GB" sz="3200" b="1" dirty="0">
              <a:latin typeface="+mn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94A1F7-6E51-4749-B3BD-ABE5CDAB0C4A}"/>
              </a:ext>
            </a:extLst>
          </p:cNvPr>
          <p:cNvCxnSpPr>
            <a:cxnSpLocks/>
          </p:cNvCxnSpPr>
          <p:nvPr/>
        </p:nvCxnSpPr>
        <p:spPr>
          <a:xfrm>
            <a:off x="5286375" y="4487863"/>
            <a:ext cx="2635250" cy="0"/>
          </a:xfrm>
          <a:prstGeom prst="straightConnector1">
            <a:avLst/>
          </a:prstGeom>
          <a:ln w="76200">
            <a:solidFill>
              <a:srgbClr val="EE7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7B405B-9DFE-4D94-9440-14D204666D0C}"/>
              </a:ext>
            </a:extLst>
          </p:cNvPr>
          <p:cNvCxnSpPr>
            <a:cxnSpLocks/>
          </p:cNvCxnSpPr>
          <p:nvPr/>
        </p:nvCxnSpPr>
        <p:spPr>
          <a:xfrm flipV="1">
            <a:off x="5319713" y="2141538"/>
            <a:ext cx="687387" cy="2343150"/>
          </a:xfrm>
          <a:prstGeom prst="straightConnector1">
            <a:avLst/>
          </a:prstGeom>
          <a:ln w="76200">
            <a:solidFill>
              <a:srgbClr val="EE7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25607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Missing Angles at a Point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937D4A-A772-45B3-9F0E-E9C201ADC975}"/>
              </a:ext>
            </a:extLst>
          </p:cNvPr>
          <p:cNvSpPr/>
          <p:nvPr/>
        </p:nvSpPr>
        <p:spPr>
          <a:xfrm>
            <a:off x="755650" y="1446213"/>
            <a:ext cx="7632700" cy="4646612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7652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DADA2B-5817-433F-A178-3AAA85C6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38" y="1863725"/>
            <a:ext cx="2690812" cy="38068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9B8C7E-F9CB-497F-8730-47AC2331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50" y="1874838"/>
            <a:ext cx="2682875" cy="37957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28F92-EC4D-40BC-9675-BAC8FA7B4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620838"/>
            <a:ext cx="3038475" cy="4297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6"/>
          <p:cNvSpPr>
            <a:spLocks noGrp="1"/>
          </p:cNvSpPr>
          <p:nvPr>
            <p:ph type="title"/>
          </p:nvPr>
        </p:nvSpPr>
        <p:spPr>
          <a:xfrm>
            <a:off x="457200" y="458788"/>
            <a:ext cx="8220075" cy="1597025"/>
          </a:xfrm>
        </p:spPr>
        <p:txBody>
          <a:bodyPr/>
          <a:lstStyle/>
          <a:p>
            <a:pPr algn="ctr"/>
            <a:r>
              <a:rPr lang="en-GB" altLang="en-US" smtClean="0"/>
              <a:t>True or False</a:t>
            </a:r>
            <a:br>
              <a:rPr lang="en-GB" altLang="en-US" smtClean="0"/>
            </a:br>
            <a:r>
              <a:rPr lang="en-GB" altLang="en-US" smtClean="0"/>
              <a:t>Angle Calculations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871538" y="4824413"/>
            <a:ext cx="2886075" cy="1114425"/>
            <a:chOff x="872310" y="4823908"/>
            <a:chExt cx="2885774" cy="1114668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E5A39639-EDBA-4B7C-A456-CA5FBD6F227D}"/>
                </a:ext>
              </a:extLst>
            </p:cNvPr>
            <p:cNvSpPr/>
            <p:nvPr/>
          </p:nvSpPr>
          <p:spPr>
            <a:xfrm rot="10800000">
              <a:off x="872310" y="4823908"/>
              <a:ext cx="2885774" cy="1114668"/>
            </a:xfrm>
            <a:prstGeom prst="homePlate">
              <a:avLst/>
            </a:prstGeom>
            <a:solidFill>
              <a:srgbClr val="0CB25B"/>
            </a:solidFill>
            <a:ln>
              <a:solidFill>
                <a:srgbClr val="0CB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BEEB7-55F1-460E-ACA2-7FA4E540CF4E}"/>
                </a:ext>
              </a:extLst>
            </p:cNvPr>
            <p:cNvSpPr txBox="1"/>
            <p:nvPr/>
          </p:nvSpPr>
          <p:spPr>
            <a:xfrm>
              <a:off x="1516768" y="4919179"/>
              <a:ext cx="1798449" cy="924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5400" b="1" dirty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414963" y="4824413"/>
            <a:ext cx="2754312" cy="1114425"/>
            <a:chOff x="5414415" y="4823908"/>
            <a:chExt cx="2754895" cy="1114668"/>
          </a:xfrm>
        </p:grpSpPr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F73BC192-7154-444C-B15E-D21F17053298}"/>
                </a:ext>
              </a:extLst>
            </p:cNvPr>
            <p:cNvSpPr/>
            <p:nvPr/>
          </p:nvSpPr>
          <p:spPr>
            <a:xfrm>
              <a:off x="5414415" y="4823908"/>
              <a:ext cx="2754895" cy="1114668"/>
            </a:xfrm>
            <a:prstGeom prst="homePlate">
              <a:avLst/>
            </a:prstGeom>
            <a:solidFill>
              <a:srgbClr val="94C93D"/>
            </a:solidFill>
            <a:ln>
              <a:solidFill>
                <a:srgbClr val="94C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1F1D1A-E87C-4724-AD78-BAD315F49F6D}"/>
                </a:ext>
              </a:extLst>
            </p:cNvPr>
            <p:cNvSpPr txBox="1"/>
            <p:nvPr/>
          </p:nvSpPr>
          <p:spPr>
            <a:xfrm>
              <a:off x="5820901" y="4919179"/>
              <a:ext cx="1799018" cy="924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5400" b="1" dirty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80085D9-302A-42D9-9722-EE471D5D79AE}"/>
              </a:ext>
            </a:extLst>
          </p:cNvPr>
          <p:cNvSpPr/>
          <p:nvPr/>
        </p:nvSpPr>
        <p:spPr>
          <a:xfrm>
            <a:off x="3533775" y="4773613"/>
            <a:ext cx="2076450" cy="1216025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ea typeface="Arial Unicode MS"/>
                <a:cs typeface="Arial Unicode MS"/>
              </a:rPr>
              <a:t>∠</a:t>
            </a:r>
            <a:r>
              <a:rPr lang="en-GB" sz="2400" b="1" dirty="0">
                <a:ea typeface="Arial Unicode MS"/>
                <a:cs typeface="Arial Unicode MS"/>
              </a:rPr>
              <a:t>ABC = 55°</a:t>
            </a:r>
            <a:endParaRPr lang="en-GB" sz="2400" b="1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1F94A61-667F-4290-953B-5D14398B1E94}"/>
              </a:ext>
            </a:extLst>
          </p:cNvPr>
          <p:cNvSpPr/>
          <p:nvPr/>
        </p:nvSpPr>
        <p:spPr>
          <a:xfrm>
            <a:off x="3533775" y="2044700"/>
            <a:ext cx="1608138" cy="1809750"/>
          </a:xfrm>
          <a:custGeom>
            <a:avLst/>
            <a:gdLst>
              <a:gd name="connsiteX0" fmla="*/ 0 w 1607737"/>
              <a:gd name="connsiteY0" fmla="*/ 411983 h 1808704"/>
              <a:gd name="connsiteX1" fmla="*/ 1065126 w 1607737"/>
              <a:gd name="connsiteY1" fmla="*/ 1808704 h 1808704"/>
              <a:gd name="connsiteX2" fmla="*/ 1607737 w 1607737"/>
              <a:gd name="connsiteY2" fmla="*/ 0 h 180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7737" h="1808704">
                <a:moveTo>
                  <a:pt x="0" y="411983"/>
                </a:moveTo>
                <a:lnTo>
                  <a:pt x="1065126" y="1808704"/>
                </a:lnTo>
                <a:lnTo>
                  <a:pt x="1607737" y="0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D81F3D-D8A6-4E2F-8E39-BF63C41AF6BB}"/>
              </a:ext>
            </a:extLst>
          </p:cNvPr>
          <p:cNvSpPr/>
          <p:nvPr/>
        </p:nvSpPr>
        <p:spPr>
          <a:xfrm>
            <a:off x="4141788" y="3381375"/>
            <a:ext cx="920750" cy="922338"/>
          </a:xfrm>
          <a:prstGeom prst="ellipse">
            <a:avLst/>
          </a:prstGeom>
          <a:noFill/>
          <a:ln w="57150">
            <a:solidFill>
              <a:srgbClr val="EE7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779FD-F793-4A43-940D-744DDCA78A2D}"/>
              </a:ext>
            </a:extLst>
          </p:cNvPr>
          <p:cNvSpPr txBox="1"/>
          <p:nvPr/>
        </p:nvSpPr>
        <p:spPr>
          <a:xfrm>
            <a:off x="5189538" y="1893888"/>
            <a:ext cx="9350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79FDCC-0076-4FCC-BF16-3F1621017461}"/>
              </a:ext>
            </a:extLst>
          </p:cNvPr>
          <p:cNvSpPr txBox="1"/>
          <p:nvPr/>
        </p:nvSpPr>
        <p:spPr>
          <a:xfrm>
            <a:off x="3241675" y="2089150"/>
            <a:ext cx="9350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1D6ECB-F9B6-4E7C-B4E2-AC7AF8919685}"/>
              </a:ext>
            </a:extLst>
          </p:cNvPr>
          <p:cNvSpPr txBox="1"/>
          <p:nvPr/>
        </p:nvSpPr>
        <p:spPr>
          <a:xfrm>
            <a:off x="4479925" y="3870325"/>
            <a:ext cx="9350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E3A75-E3A6-49DA-87F5-79E65E366D53}"/>
              </a:ext>
            </a:extLst>
          </p:cNvPr>
          <p:cNvSpPr txBox="1"/>
          <p:nvPr/>
        </p:nvSpPr>
        <p:spPr>
          <a:xfrm>
            <a:off x="4957763" y="4037013"/>
            <a:ext cx="13049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latin typeface="+mn-lt"/>
              </a:rPr>
              <a:t>305˚</a:t>
            </a:r>
          </a:p>
        </p:txBody>
      </p:sp>
      <p:pic>
        <p:nvPicPr>
          <p:cNvPr id="2868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41545 -2.22222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6"/>
          <p:cNvSpPr>
            <a:spLocks noGrp="1"/>
          </p:cNvSpPr>
          <p:nvPr>
            <p:ph type="title"/>
          </p:nvPr>
        </p:nvSpPr>
        <p:spPr>
          <a:xfrm>
            <a:off x="457200" y="458788"/>
            <a:ext cx="8220075" cy="1597025"/>
          </a:xfrm>
        </p:spPr>
        <p:txBody>
          <a:bodyPr/>
          <a:lstStyle/>
          <a:p>
            <a:pPr algn="ctr"/>
            <a:r>
              <a:rPr lang="en-GB" altLang="en-US" smtClean="0"/>
              <a:t>True or False</a:t>
            </a:r>
            <a:br>
              <a:rPr lang="en-GB" altLang="en-US" smtClean="0"/>
            </a:br>
            <a:r>
              <a:rPr lang="en-GB" altLang="en-US" smtClean="0"/>
              <a:t>Angle Calculations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71538" y="4824413"/>
            <a:ext cx="2886075" cy="1114425"/>
            <a:chOff x="872310" y="4823908"/>
            <a:chExt cx="2885774" cy="1114668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FE72CA02-476A-4FBF-8A4B-7B0E9729EA66}"/>
                </a:ext>
              </a:extLst>
            </p:cNvPr>
            <p:cNvSpPr/>
            <p:nvPr/>
          </p:nvSpPr>
          <p:spPr>
            <a:xfrm rot="10800000">
              <a:off x="872310" y="4823908"/>
              <a:ext cx="2885774" cy="1114668"/>
            </a:xfrm>
            <a:prstGeom prst="homePlate">
              <a:avLst/>
            </a:prstGeom>
            <a:solidFill>
              <a:srgbClr val="0CB25B"/>
            </a:solidFill>
            <a:ln>
              <a:solidFill>
                <a:srgbClr val="0CB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C7E7D2-A230-45F3-82FD-E80BF330FEFA}"/>
                </a:ext>
              </a:extLst>
            </p:cNvPr>
            <p:cNvSpPr txBox="1"/>
            <p:nvPr/>
          </p:nvSpPr>
          <p:spPr>
            <a:xfrm>
              <a:off x="1516768" y="4919179"/>
              <a:ext cx="1798449" cy="924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5400" b="1" dirty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5414963" y="4824413"/>
            <a:ext cx="2754312" cy="1114425"/>
            <a:chOff x="5414415" y="4823908"/>
            <a:chExt cx="2754895" cy="1114668"/>
          </a:xfrm>
        </p:grpSpPr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5C7B3794-12D8-4289-B432-A2A84FCF86B3}"/>
                </a:ext>
              </a:extLst>
            </p:cNvPr>
            <p:cNvSpPr/>
            <p:nvPr/>
          </p:nvSpPr>
          <p:spPr>
            <a:xfrm>
              <a:off x="5414415" y="4823908"/>
              <a:ext cx="2754895" cy="1114668"/>
            </a:xfrm>
            <a:prstGeom prst="homePlate">
              <a:avLst/>
            </a:prstGeom>
            <a:solidFill>
              <a:srgbClr val="94C93D"/>
            </a:solidFill>
            <a:ln>
              <a:solidFill>
                <a:srgbClr val="94C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F90264-A674-4DD7-ABE1-38C2FB17ED6D}"/>
                </a:ext>
              </a:extLst>
            </p:cNvPr>
            <p:cNvSpPr txBox="1"/>
            <p:nvPr/>
          </p:nvSpPr>
          <p:spPr>
            <a:xfrm>
              <a:off x="5820901" y="4919179"/>
              <a:ext cx="1799018" cy="924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5400" b="1" dirty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C292F48-265B-4A34-A1C9-6305F0D26C2B}"/>
              </a:ext>
            </a:extLst>
          </p:cNvPr>
          <p:cNvSpPr/>
          <p:nvPr/>
        </p:nvSpPr>
        <p:spPr>
          <a:xfrm>
            <a:off x="3533775" y="4773613"/>
            <a:ext cx="2076450" cy="1216025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ea typeface="Arial Unicode MS"/>
                <a:cs typeface="Arial Unicode MS"/>
              </a:rPr>
              <a:t>∠</a:t>
            </a:r>
            <a:r>
              <a:rPr lang="en-GB" sz="2400" b="1" dirty="0">
                <a:ea typeface="Arial Unicode MS"/>
                <a:cs typeface="Arial Unicode MS"/>
              </a:rPr>
              <a:t>XYZ = 145°</a:t>
            </a:r>
            <a:endParaRPr lang="en-GB" sz="2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85668-AE51-482D-BD08-DF2CDD36E55D}"/>
              </a:ext>
            </a:extLst>
          </p:cNvPr>
          <p:cNvSpPr/>
          <p:nvPr/>
        </p:nvSpPr>
        <p:spPr>
          <a:xfrm>
            <a:off x="3789363" y="3122613"/>
            <a:ext cx="922337" cy="922337"/>
          </a:xfrm>
          <a:prstGeom prst="ellipse">
            <a:avLst/>
          </a:prstGeom>
          <a:noFill/>
          <a:ln w="57150">
            <a:solidFill>
              <a:srgbClr val="EE7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D49F8-4D7A-419E-80F0-C22B3A317140}"/>
              </a:ext>
            </a:extLst>
          </p:cNvPr>
          <p:cNvSpPr txBox="1"/>
          <p:nvPr/>
        </p:nvSpPr>
        <p:spPr>
          <a:xfrm>
            <a:off x="6350000" y="3398838"/>
            <a:ext cx="9350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B9B1F-2531-4E97-94CD-1B6F8D54274B}"/>
              </a:ext>
            </a:extLst>
          </p:cNvPr>
          <p:cNvSpPr txBox="1"/>
          <p:nvPr/>
        </p:nvSpPr>
        <p:spPr>
          <a:xfrm>
            <a:off x="2295525" y="2168525"/>
            <a:ext cx="9350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DB8C9-59D8-40BB-AD8B-6A8117E4E56B}"/>
              </a:ext>
            </a:extLst>
          </p:cNvPr>
          <p:cNvSpPr txBox="1"/>
          <p:nvPr/>
        </p:nvSpPr>
        <p:spPr>
          <a:xfrm>
            <a:off x="4033838" y="3609975"/>
            <a:ext cx="9350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224795-4F46-46F5-9B91-12FC77449DD3}"/>
              </a:ext>
            </a:extLst>
          </p:cNvPr>
          <p:cNvSpPr txBox="1"/>
          <p:nvPr/>
        </p:nvSpPr>
        <p:spPr>
          <a:xfrm>
            <a:off x="4837113" y="3844925"/>
            <a:ext cx="13049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latin typeface="+mn-lt"/>
              </a:rPr>
              <a:t>220˚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96B695A-4087-4BE8-9E70-2A9404D8497D}"/>
              </a:ext>
            </a:extLst>
          </p:cNvPr>
          <p:cNvSpPr/>
          <p:nvPr/>
        </p:nvSpPr>
        <p:spPr>
          <a:xfrm>
            <a:off x="2613025" y="2438400"/>
            <a:ext cx="3736975" cy="1146175"/>
          </a:xfrm>
          <a:custGeom>
            <a:avLst/>
            <a:gdLst>
              <a:gd name="connsiteX0" fmla="*/ 0 w 3737987"/>
              <a:gd name="connsiteY0" fmla="*/ 0 h 1145512"/>
              <a:gd name="connsiteX1" fmla="*/ 1627833 w 3737987"/>
              <a:gd name="connsiteY1" fmla="*/ 1145512 h 1145512"/>
              <a:gd name="connsiteX2" fmla="*/ 3737987 w 3737987"/>
              <a:gd name="connsiteY2" fmla="*/ 1145512 h 114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7987" h="1145512">
                <a:moveTo>
                  <a:pt x="0" y="0"/>
                </a:moveTo>
                <a:lnTo>
                  <a:pt x="1627833" y="1145512"/>
                </a:lnTo>
                <a:lnTo>
                  <a:pt x="3737987" y="1145512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9708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3004 -2.22222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6"/>
          <p:cNvSpPr>
            <a:spLocks noGrp="1"/>
          </p:cNvSpPr>
          <p:nvPr>
            <p:ph type="title"/>
          </p:nvPr>
        </p:nvSpPr>
        <p:spPr>
          <a:xfrm>
            <a:off x="457200" y="458788"/>
            <a:ext cx="8220075" cy="1597025"/>
          </a:xfrm>
        </p:spPr>
        <p:txBody>
          <a:bodyPr/>
          <a:lstStyle/>
          <a:p>
            <a:pPr algn="ctr"/>
            <a:r>
              <a:rPr lang="en-GB" altLang="en-US" smtClean="0"/>
              <a:t>True or False</a:t>
            </a:r>
            <a:br>
              <a:rPr lang="en-GB" altLang="en-US" smtClean="0"/>
            </a:br>
            <a:r>
              <a:rPr lang="en-GB" altLang="en-US" smtClean="0"/>
              <a:t>Angle Calculations</a:t>
            </a:r>
          </a:p>
        </p:txBody>
      </p:sp>
      <p:grpSp>
        <p:nvGrpSpPr>
          <p:cNvPr id="30723" name="Group 6"/>
          <p:cNvGrpSpPr>
            <a:grpSpLocks/>
          </p:cNvGrpSpPr>
          <p:nvPr/>
        </p:nvGrpSpPr>
        <p:grpSpPr bwMode="auto">
          <a:xfrm>
            <a:off x="871538" y="4824413"/>
            <a:ext cx="2886075" cy="1114425"/>
            <a:chOff x="872310" y="4823908"/>
            <a:chExt cx="2885774" cy="1114668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F021D64B-E469-4FB8-8B59-56C79A78F98B}"/>
                </a:ext>
              </a:extLst>
            </p:cNvPr>
            <p:cNvSpPr/>
            <p:nvPr/>
          </p:nvSpPr>
          <p:spPr>
            <a:xfrm rot="10800000">
              <a:off x="872310" y="4823908"/>
              <a:ext cx="2885774" cy="1114668"/>
            </a:xfrm>
            <a:prstGeom prst="homePlate">
              <a:avLst/>
            </a:prstGeom>
            <a:solidFill>
              <a:srgbClr val="0CB25B"/>
            </a:solidFill>
            <a:ln>
              <a:solidFill>
                <a:srgbClr val="0CB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0031-A6BA-49E7-99BF-E65D423A58C6}"/>
                </a:ext>
              </a:extLst>
            </p:cNvPr>
            <p:cNvSpPr txBox="1"/>
            <p:nvPr/>
          </p:nvSpPr>
          <p:spPr>
            <a:xfrm>
              <a:off x="1516768" y="4919179"/>
              <a:ext cx="1798449" cy="924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5400" b="1" dirty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5414963" y="4824413"/>
            <a:ext cx="2754312" cy="1114425"/>
            <a:chOff x="5414415" y="4823908"/>
            <a:chExt cx="2754895" cy="1114668"/>
          </a:xfrm>
        </p:grpSpPr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B6E79790-434F-4B52-9E85-B020897354F0}"/>
                </a:ext>
              </a:extLst>
            </p:cNvPr>
            <p:cNvSpPr/>
            <p:nvPr/>
          </p:nvSpPr>
          <p:spPr>
            <a:xfrm>
              <a:off x="5414415" y="4823908"/>
              <a:ext cx="2754895" cy="1114668"/>
            </a:xfrm>
            <a:prstGeom prst="homePlate">
              <a:avLst/>
            </a:prstGeom>
            <a:solidFill>
              <a:srgbClr val="94C93D"/>
            </a:solidFill>
            <a:ln>
              <a:solidFill>
                <a:srgbClr val="94C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54118D-2B45-4E37-A2F1-5DBD4F60FF47}"/>
                </a:ext>
              </a:extLst>
            </p:cNvPr>
            <p:cNvSpPr txBox="1"/>
            <p:nvPr/>
          </p:nvSpPr>
          <p:spPr>
            <a:xfrm>
              <a:off x="5820901" y="4919179"/>
              <a:ext cx="1799018" cy="924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5400" b="1" dirty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47EBDB-6947-4500-ADE6-441C254DA7CF}"/>
              </a:ext>
            </a:extLst>
          </p:cNvPr>
          <p:cNvSpPr/>
          <p:nvPr/>
        </p:nvSpPr>
        <p:spPr>
          <a:xfrm>
            <a:off x="3533775" y="4773613"/>
            <a:ext cx="2076450" cy="1216025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ea typeface="Arial Unicode MS"/>
                <a:cs typeface="Arial Unicode MS"/>
              </a:rPr>
              <a:t>∠</a:t>
            </a:r>
            <a:r>
              <a:rPr lang="en-GB" sz="2400" b="1" dirty="0">
                <a:ea typeface="Arial Unicode MS"/>
                <a:cs typeface="Arial Unicode MS"/>
              </a:rPr>
              <a:t>NML = 145°</a:t>
            </a:r>
            <a:endParaRPr lang="en-GB" sz="2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97656F-5374-425C-BB5D-39FD19F8BC05}"/>
              </a:ext>
            </a:extLst>
          </p:cNvPr>
          <p:cNvSpPr/>
          <p:nvPr/>
        </p:nvSpPr>
        <p:spPr>
          <a:xfrm>
            <a:off x="4870450" y="2716213"/>
            <a:ext cx="922338" cy="920750"/>
          </a:xfrm>
          <a:prstGeom prst="ellipse">
            <a:avLst/>
          </a:prstGeom>
          <a:noFill/>
          <a:ln w="57150">
            <a:solidFill>
              <a:srgbClr val="EE7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E2951-C95B-4479-9989-E31E1368A9FB}"/>
              </a:ext>
            </a:extLst>
          </p:cNvPr>
          <p:cNvSpPr txBox="1"/>
          <p:nvPr/>
        </p:nvSpPr>
        <p:spPr>
          <a:xfrm>
            <a:off x="5380038" y="2990850"/>
            <a:ext cx="933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5C1FD-F6AB-4F55-9832-4B5F87E86B0D}"/>
              </a:ext>
            </a:extLst>
          </p:cNvPr>
          <p:cNvSpPr txBox="1"/>
          <p:nvPr/>
        </p:nvSpPr>
        <p:spPr>
          <a:xfrm>
            <a:off x="2803525" y="1933575"/>
            <a:ext cx="9350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374C36-3DFD-4C46-BB1F-C95E38091408}"/>
              </a:ext>
            </a:extLst>
          </p:cNvPr>
          <p:cNvSpPr txBox="1"/>
          <p:nvPr/>
        </p:nvSpPr>
        <p:spPr>
          <a:xfrm>
            <a:off x="2846388" y="4110038"/>
            <a:ext cx="9334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120DAC-D022-4681-8D6E-ACA2FA555E26}"/>
              </a:ext>
            </a:extLst>
          </p:cNvPr>
          <p:cNvSpPr txBox="1"/>
          <p:nvPr/>
        </p:nvSpPr>
        <p:spPr>
          <a:xfrm>
            <a:off x="5414963" y="3525838"/>
            <a:ext cx="13049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latin typeface="+mn-lt"/>
              </a:rPr>
              <a:t>280˚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8851342-0085-4A02-8A80-01BF97757236}"/>
              </a:ext>
            </a:extLst>
          </p:cNvPr>
          <p:cNvSpPr/>
          <p:nvPr/>
        </p:nvSpPr>
        <p:spPr>
          <a:xfrm>
            <a:off x="3079750" y="2166938"/>
            <a:ext cx="2251075" cy="2100262"/>
          </a:xfrm>
          <a:custGeom>
            <a:avLst/>
            <a:gdLst>
              <a:gd name="connsiteX0" fmla="*/ 0 w 2250831"/>
              <a:gd name="connsiteY0" fmla="*/ 0 h 2100106"/>
              <a:gd name="connsiteX1" fmla="*/ 2250831 w 2250831"/>
              <a:gd name="connsiteY1" fmla="*/ 1014884 h 2100106"/>
              <a:gd name="connsiteX2" fmla="*/ 120581 w 2250831"/>
              <a:gd name="connsiteY2" fmla="*/ 2100106 h 210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0831" h="2100106">
                <a:moveTo>
                  <a:pt x="0" y="0"/>
                </a:moveTo>
                <a:lnTo>
                  <a:pt x="2250831" y="1014884"/>
                </a:lnTo>
                <a:lnTo>
                  <a:pt x="120581" y="2100106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191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385E381-2DAF-42A0-8815-9BD9020428BA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137624A-F22D-4A29-84F9-9C043021CBBB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174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3174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3175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smtClean="0"/>
              <a:t>I can recognise angles where they meet at a point and find                   missing angles.</a:t>
            </a:r>
          </a:p>
        </p:txBody>
      </p:sp>
      <p:sp>
        <p:nvSpPr>
          <p:cNvPr id="3175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/>
              <a:t>I know that angles at a point total 360˚.</a:t>
            </a:r>
          </a:p>
          <a:p>
            <a:pPr eaLnBrk="1" hangingPunct="1"/>
            <a:r>
              <a:rPr lang="en-GB" altLang="en-US"/>
              <a:t>I can label angles correctly using capital letters.</a:t>
            </a:r>
          </a:p>
          <a:p>
            <a:pPr eaLnBrk="1" hangingPunct="1"/>
            <a:r>
              <a:rPr lang="en-GB" altLang="en-US"/>
              <a:t>I can find missing angles at a point.</a:t>
            </a:r>
          </a:p>
        </p:txBody>
      </p:sp>
      <p:pic>
        <p:nvPicPr>
          <p:cNvPr id="317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AF63D3B-02BB-483F-8A37-AC177D9C936A}"/>
              </a:ext>
            </a:extLst>
          </p:cNvPr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363" name="Title 7"/>
          <p:cNvSpPr>
            <a:spLocks noGrp="1"/>
          </p:cNvSpPr>
          <p:nvPr>
            <p:ph type="title"/>
          </p:nvPr>
        </p:nvSpPr>
        <p:spPr>
          <a:xfrm>
            <a:off x="628650" y="582613"/>
            <a:ext cx="78867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smtClean="0">
                <a:solidFill>
                  <a:schemeClr val="tx1"/>
                </a:solidFill>
                <a:latin typeface="Twinkl" pitchFamily="2" charset="0"/>
              </a:rPr>
              <a:t>Angles at a Point</a:t>
            </a:r>
          </a:p>
        </p:txBody>
      </p:sp>
      <p:pic>
        <p:nvPicPr>
          <p:cNvPr id="15364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975350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ED444C-9D9F-4FB0-9136-CC5D5398ED98}"/>
              </a:ext>
            </a:extLst>
          </p:cNvPr>
          <p:cNvCxnSpPr/>
          <p:nvPr/>
        </p:nvCxnSpPr>
        <p:spPr>
          <a:xfrm>
            <a:off x="2185988" y="2381250"/>
            <a:ext cx="2501900" cy="2414588"/>
          </a:xfrm>
          <a:prstGeom prst="line">
            <a:avLst/>
          </a:prstGeom>
          <a:ln w="76200">
            <a:solidFill>
              <a:srgbClr val="94C93D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D0B162-7F7B-4FFD-923E-F07595F33316}"/>
              </a:ext>
            </a:extLst>
          </p:cNvPr>
          <p:cNvCxnSpPr/>
          <p:nvPr/>
        </p:nvCxnSpPr>
        <p:spPr>
          <a:xfrm flipH="1">
            <a:off x="4625975" y="2381250"/>
            <a:ext cx="2332038" cy="2414588"/>
          </a:xfrm>
          <a:prstGeom prst="line">
            <a:avLst/>
          </a:prstGeom>
          <a:ln w="76200">
            <a:solidFill>
              <a:srgbClr val="94C93D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mall">
            <a:extLst>
              <a:ext uri="{FF2B5EF4-FFF2-40B4-BE49-F238E27FC236}">
                <a16:creationId xmlns:a16="http://schemas.microsoft.com/office/drawing/2014/main" id="{DE2D2A08-EC69-413D-9AD6-248B45AD719C}"/>
              </a:ext>
            </a:extLst>
          </p:cNvPr>
          <p:cNvSpPr/>
          <p:nvPr/>
        </p:nvSpPr>
        <p:spPr>
          <a:xfrm rot="18031015">
            <a:off x="4202113" y="3954463"/>
            <a:ext cx="930275" cy="930275"/>
          </a:xfrm>
          <a:prstGeom prst="arc">
            <a:avLst>
              <a:gd name="adj1" fmla="val 16200000"/>
              <a:gd name="adj2" fmla="val 1912095"/>
            </a:avLst>
          </a:prstGeom>
          <a:ln w="76200">
            <a:solidFill>
              <a:srgbClr val="0CB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small">
            <a:extLst>
              <a:ext uri="{FF2B5EF4-FFF2-40B4-BE49-F238E27FC236}">
                <a16:creationId xmlns:a16="http://schemas.microsoft.com/office/drawing/2014/main" id="{639D0D14-76CA-4671-8164-129C9625C809}"/>
              </a:ext>
            </a:extLst>
          </p:cNvPr>
          <p:cNvSpPr/>
          <p:nvPr/>
        </p:nvSpPr>
        <p:spPr>
          <a:xfrm rot="4660550">
            <a:off x="3990182" y="4109244"/>
            <a:ext cx="1392237" cy="1393825"/>
          </a:xfrm>
          <a:prstGeom prst="arc">
            <a:avLst>
              <a:gd name="adj1" fmla="val 14624655"/>
              <a:gd name="adj2" fmla="val 8227971"/>
            </a:avLst>
          </a:prstGeom>
          <a:ln w="76200">
            <a:solidFill>
              <a:srgbClr val="0CB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B905CBB-B44A-4129-8E51-FB2FA4482B91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AE442B-E8C3-40E3-9CAB-2AAA8716554F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1638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1639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smtClean="0"/>
              <a:t>I can recognise angles where they meet at a point and find                   missing angles.</a:t>
            </a:r>
          </a:p>
        </p:txBody>
      </p:sp>
      <p:sp>
        <p:nvSpPr>
          <p:cNvPr id="1639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/>
              <a:t>I know that angles at a point total 360˚.</a:t>
            </a:r>
          </a:p>
          <a:p>
            <a:pPr eaLnBrk="1" hangingPunct="1"/>
            <a:r>
              <a:rPr lang="en-GB" altLang="en-US"/>
              <a:t>I can label angles correctly using capital letters.</a:t>
            </a:r>
          </a:p>
          <a:p>
            <a:pPr eaLnBrk="1" hangingPunct="1"/>
            <a:r>
              <a:rPr lang="en-GB" altLang="en-US"/>
              <a:t>I can find missing angles at a point.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Types of Angle</a:t>
            </a:r>
          </a:p>
        </p:txBody>
      </p:sp>
      <p:pic>
        <p:nvPicPr>
          <p:cNvPr id="174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">
            <a:extLst>
              <a:ext uri="{FF2B5EF4-FFF2-40B4-BE49-F238E27FC236}">
                <a16:creationId xmlns:a16="http://schemas.microsoft.com/office/drawing/2014/main" id="{68672ABE-FA4E-4462-B6C0-AFD8CD9116AF}"/>
              </a:ext>
            </a:extLst>
          </p:cNvPr>
          <p:cNvSpPr/>
          <p:nvPr/>
        </p:nvSpPr>
        <p:spPr>
          <a:xfrm>
            <a:off x="6018213" y="2011363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A081E8CE-72F0-4234-945F-AD1A2E3BB48B}"/>
              </a:ext>
            </a:extLst>
          </p:cNvPr>
          <p:cNvSpPr/>
          <p:nvPr/>
        </p:nvSpPr>
        <p:spPr>
          <a:xfrm>
            <a:off x="3429000" y="2011363"/>
            <a:ext cx="2276475" cy="9493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Correct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F3D4A35B-743F-43A6-9F86-47D0D9463ADB}"/>
              </a:ext>
            </a:extLst>
          </p:cNvPr>
          <p:cNvSpPr/>
          <p:nvPr/>
        </p:nvSpPr>
        <p:spPr>
          <a:xfrm>
            <a:off x="839788" y="2011363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7" name="Reflex">
            <a:extLst>
              <a:ext uri="{FF2B5EF4-FFF2-40B4-BE49-F238E27FC236}">
                <a16:creationId xmlns:a16="http://schemas.microsoft.com/office/drawing/2014/main" id="{3A98F81C-0165-4E32-8353-99ED5996348C}"/>
              </a:ext>
            </a:extLst>
          </p:cNvPr>
          <p:cNvSpPr/>
          <p:nvPr/>
        </p:nvSpPr>
        <p:spPr>
          <a:xfrm>
            <a:off x="5934075" y="1927225"/>
            <a:ext cx="2444750" cy="1117600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Reflex</a:t>
            </a:r>
          </a:p>
        </p:txBody>
      </p:sp>
      <p:sp>
        <p:nvSpPr>
          <p:cNvPr id="25" name="Obtuse">
            <a:extLst>
              <a:ext uri="{FF2B5EF4-FFF2-40B4-BE49-F238E27FC236}">
                <a16:creationId xmlns:a16="http://schemas.microsoft.com/office/drawing/2014/main" id="{4999E513-355C-4B12-90DF-9002C55FFDEA}"/>
              </a:ext>
            </a:extLst>
          </p:cNvPr>
          <p:cNvSpPr/>
          <p:nvPr/>
        </p:nvSpPr>
        <p:spPr>
          <a:xfrm>
            <a:off x="3344863" y="1927225"/>
            <a:ext cx="2444750" cy="1117600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Obtuse</a:t>
            </a:r>
          </a:p>
        </p:txBody>
      </p:sp>
      <p:sp>
        <p:nvSpPr>
          <p:cNvPr id="20" name="Acute">
            <a:extLst>
              <a:ext uri="{FF2B5EF4-FFF2-40B4-BE49-F238E27FC236}">
                <a16:creationId xmlns:a16="http://schemas.microsoft.com/office/drawing/2014/main" id="{7DD18805-192F-4ABC-9E1D-0A69DD0E15E2}"/>
              </a:ext>
            </a:extLst>
          </p:cNvPr>
          <p:cNvSpPr/>
          <p:nvPr/>
        </p:nvSpPr>
        <p:spPr>
          <a:xfrm>
            <a:off x="755650" y="1927225"/>
            <a:ext cx="2444750" cy="1117600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Acute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B25D712-D8E0-4902-BF82-17D2496B189D}"/>
              </a:ext>
            </a:extLst>
          </p:cNvPr>
          <p:cNvSpPr/>
          <p:nvPr/>
        </p:nvSpPr>
        <p:spPr>
          <a:xfrm>
            <a:off x="3081338" y="3436938"/>
            <a:ext cx="3209925" cy="2151062"/>
          </a:xfrm>
          <a:custGeom>
            <a:avLst/>
            <a:gdLst>
              <a:gd name="connsiteX0" fmla="*/ 3378200 w 3378200"/>
              <a:gd name="connsiteY0" fmla="*/ 1811866 h 1811866"/>
              <a:gd name="connsiteX1" fmla="*/ 829733 w 3378200"/>
              <a:gd name="connsiteY1" fmla="*/ 1811866 h 1811866"/>
              <a:gd name="connsiteX2" fmla="*/ 0 w 3378200"/>
              <a:gd name="connsiteY2" fmla="*/ 0 h 181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8200" h="1811866">
                <a:moveTo>
                  <a:pt x="3378200" y="1811866"/>
                </a:moveTo>
                <a:lnTo>
                  <a:pt x="829733" y="1811866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2AE3530-5F4A-4C2F-8CA1-47C089C70450}"/>
              </a:ext>
            </a:extLst>
          </p:cNvPr>
          <p:cNvSpPr/>
          <p:nvPr/>
        </p:nvSpPr>
        <p:spPr>
          <a:xfrm rot="20297701">
            <a:off x="3530600" y="5176838"/>
            <a:ext cx="793750" cy="914400"/>
          </a:xfrm>
          <a:prstGeom prst="arc">
            <a:avLst>
              <a:gd name="adj1" fmla="val 16200000"/>
              <a:gd name="adj2" fmla="val 639232"/>
            </a:avLst>
          </a:prstGeom>
          <a:ln w="3810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0A3BFA-2834-4D85-BBCD-08E136C1FE9D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Is the angle shown acute, obtuse or reflex?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Types of Angle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4F30B8-B560-4F25-B07A-AAA2AEC430B5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Is the angle shown acute, obtuse or reflex? </a:t>
            </a:r>
          </a:p>
        </p:txBody>
      </p:sp>
      <p:pic>
        <p:nvPicPr>
          <p:cNvPr id="1843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">
            <a:extLst>
              <a:ext uri="{FF2B5EF4-FFF2-40B4-BE49-F238E27FC236}">
                <a16:creationId xmlns:a16="http://schemas.microsoft.com/office/drawing/2014/main" id="{117567B8-7313-40F4-8FF7-8B9360B5C5DE}"/>
              </a:ext>
            </a:extLst>
          </p:cNvPr>
          <p:cNvSpPr/>
          <p:nvPr/>
        </p:nvSpPr>
        <p:spPr>
          <a:xfrm>
            <a:off x="6018213" y="2001838"/>
            <a:ext cx="2276475" cy="9493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Correct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BA3496AB-F126-4C89-95BF-2142B1CC404D}"/>
              </a:ext>
            </a:extLst>
          </p:cNvPr>
          <p:cNvSpPr/>
          <p:nvPr/>
        </p:nvSpPr>
        <p:spPr>
          <a:xfrm>
            <a:off x="3429000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D3FFDB9E-2696-4D0D-A892-7CBBD6287F45}"/>
              </a:ext>
            </a:extLst>
          </p:cNvPr>
          <p:cNvSpPr/>
          <p:nvPr/>
        </p:nvSpPr>
        <p:spPr>
          <a:xfrm>
            <a:off x="839788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7" name="Reflex">
            <a:extLst>
              <a:ext uri="{FF2B5EF4-FFF2-40B4-BE49-F238E27FC236}">
                <a16:creationId xmlns:a16="http://schemas.microsoft.com/office/drawing/2014/main" id="{49155352-0938-4BA6-8B5C-73BFD5616D6C}"/>
              </a:ext>
            </a:extLst>
          </p:cNvPr>
          <p:cNvSpPr/>
          <p:nvPr/>
        </p:nvSpPr>
        <p:spPr>
          <a:xfrm>
            <a:off x="5934075" y="1917700"/>
            <a:ext cx="2444750" cy="1117600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Reflex</a:t>
            </a:r>
          </a:p>
        </p:txBody>
      </p:sp>
      <p:sp>
        <p:nvSpPr>
          <p:cNvPr id="25" name="Obtuse">
            <a:extLst>
              <a:ext uri="{FF2B5EF4-FFF2-40B4-BE49-F238E27FC236}">
                <a16:creationId xmlns:a16="http://schemas.microsoft.com/office/drawing/2014/main" id="{B46F36DD-0E22-4FFB-BC7F-E289FA609752}"/>
              </a:ext>
            </a:extLst>
          </p:cNvPr>
          <p:cNvSpPr/>
          <p:nvPr/>
        </p:nvSpPr>
        <p:spPr>
          <a:xfrm>
            <a:off x="3344863" y="1917700"/>
            <a:ext cx="2444750" cy="1117600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Obtuse</a:t>
            </a:r>
          </a:p>
        </p:txBody>
      </p:sp>
      <p:sp>
        <p:nvSpPr>
          <p:cNvPr id="20" name="Acute">
            <a:extLst>
              <a:ext uri="{FF2B5EF4-FFF2-40B4-BE49-F238E27FC236}">
                <a16:creationId xmlns:a16="http://schemas.microsoft.com/office/drawing/2014/main" id="{4FFC3F8D-5458-4DE1-99DC-6D432C932C0D}"/>
              </a:ext>
            </a:extLst>
          </p:cNvPr>
          <p:cNvSpPr/>
          <p:nvPr/>
        </p:nvSpPr>
        <p:spPr>
          <a:xfrm>
            <a:off x="755650" y="1917700"/>
            <a:ext cx="2444750" cy="1117600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Acute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F68788E-06FE-4538-8AA0-DF7F83965437}"/>
              </a:ext>
            </a:extLst>
          </p:cNvPr>
          <p:cNvSpPr/>
          <p:nvPr/>
        </p:nvSpPr>
        <p:spPr>
          <a:xfrm>
            <a:off x="3906838" y="3225800"/>
            <a:ext cx="1330325" cy="2786063"/>
          </a:xfrm>
          <a:custGeom>
            <a:avLst/>
            <a:gdLst>
              <a:gd name="connsiteX0" fmla="*/ 0 w 1329267"/>
              <a:gd name="connsiteY0" fmla="*/ 0 h 2785533"/>
              <a:gd name="connsiteX1" fmla="*/ 364067 w 1329267"/>
              <a:gd name="connsiteY1" fmla="*/ 1363133 h 2785533"/>
              <a:gd name="connsiteX2" fmla="*/ 1329267 w 1329267"/>
              <a:gd name="connsiteY2" fmla="*/ 2785533 h 278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9267" h="2785533">
                <a:moveTo>
                  <a:pt x="0" y="0"/>
                </a:moveTo>
                <a:lnTo>
                  <a:pt x="364067" y="1363133"/>
                </a:lnTo>
                <a:lnTo>
                  <a:pt x="1329267" y="2785533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0D79782-43BD-4D5D-B28A-5C12D7D621C3}"/>
              </a:ext>
            </a:extLst>
          </p:cNvPr>
          <p:cNvSpPr/>
          <p:nvPr/>
        </p:nvSpPr>
        <p:spPr>
          <a:xfrm rot="15811813">
            <a:off x="3996532" y="4394994"/>
            <a:ext cx="465137" cy="473075"/>
          </a:xfrm>
          <a:prstGeom prst="arc">
            <a:avLst>
              <a:gd name="adj1" fmla="val 8098071"/>
              <a:gd name="adj2" fmla="val 0"/>
            </a:avLst>
          </a:prstGeom>
          <a:ln w="3810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Types of Angle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68F1CD-727D-42AF-9D82-4A5C26FD17F0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Is the angle shown acute, obtuse or reflex? </a:t>
            </a:r>
          </a:p>
        </p:txBody>
      </p:sp>
      <p:pic>
        <p:nvPicPr>
          <p:cNvPr id="19460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">
            <a:extLst>
              <a:ext uri="{FF2B5EF4-FFF2-40B4-BE49-F238E27FC236}">
                <a16:creationId xmlns:a16="http://schemas.microsoft.com/office/drawing/2014/main" id="{1AEC3E94-AB75-40E4-B995-D18072B6163F}"/>
              </a:ext>
            </a:extLst>
          </p:cNvPr>
          <p:cNvSpPr/>
          <p:nvPr/>
        </p:nvSpPr>
        <p:spPr>
          <a:xfrm>
            <a:off x="6018213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23C127C4-CB98-43B7-BDDB-B4F4E933B81D}"/>
              </a:ext>
            </a:extLst>
          </p:cNvPr>
          <p:cNvSpPr/>
          <p:nvPr/>
        </p:nvSpPr>
        <p:spPr>
          <a:xfrm>
            <a:off x="3429000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0811C6F3-6592-4932-9E85-2278FD933A34}"/>
              </a:ext>
            </a:extLst>
          </p:cNvPr>
          <p:cNvSpPr/>
          <p:nvPr/>
        </p:nvSpPr>
        <p:spPr>
          <a:xfrm>
            <a:off x="839788" y="2001838"/>
            <a:ext cx="2276475" cy="9493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Correct</a:t>
            </a:r>
          </a:p>
        </p:txBody>
      </p:sp>
      <p:sp>
        <p:nvSpPr>
          <p:cNvPr id="27" name="Reflex">
            <a:extLst>
              <a:ext uri="{FF2B5EF4-FFF2-40B4-BE49-F238E27FC236}">
                <a16:creationId xmlns:a16="http://schemas.microsoft.com/office/drawing/2014/main" id="{67D58B19-241C-4EDC-9BF6-F1A9BB13F1B5}"/>
              </a:ext>
            </a:extLst>
          </p:cNvPr>
          <p:cNvSpPr/>
          <p:nvPr/>
        </p:nvSpPr>
        <p:spPr>
          <a:xfrm>
            <a:off x="5934075" y="1917700"/>
            <a:ext cx="2444750" cy="1117600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Reflex</a:t>
            </a:r>
          </a:p>
        </p:txBody>
      </p:sp>
      <p:sp>
        <p:nvSpPr>
          <p:cNvPr id="25" name="Obtuse">
            <a:extLst>
              <a:ext uri="{FF2B5EF4-FFF2-40B4-BE49-F238E27FC236}">
                <a16:creationId xmlns:a16="http://schemas.microsoft.com/office/drawing/2014/main" id="{F2CEDD3B-5166-47FF-B523-4E20F1086727}"/>
              </a:ext>
            </a:extLst>
          </p:cNvPr>
          <p:cNvSpPr/>
          <p:nvPr/>
        </p:nvSpPr>
        <p:spPr>
          <a:xfrm>
            <a:off x="3344863" y="1917700"/>
            <a:ext cx="2444750" cy="1117600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Obtuse</a:t>
            </a:r>
          </a:p>
        </p:txBody>
      </p:sp>
      <p:sp>
        <p:nvSpPr>
          <p:cNvPr id="20" name="Acute">
            <a:extLst>
              <a:ext uri="{FF2B5EF4-FFF2-40B4-BE49-F238E27FC236}">
                <a16:creationId xmlns:a16="http://schemas.microsoft.com/office/drawing/2014/main" id="{61434A20-FC3F-458F-9A80-910E56FC4DF1}"/>
              </a:ext>
            </a:extLst>
          </p:cNvPr>
          <p:cNvSpPr/>
          <p:nvPr/>
        </p:nvSpPr>
        <p:spPr>
          <a:xfrm>
            <a:off x="755650" y="1917700"/>
            <a:ext cx="2444750" cy="1117600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Acute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E27801-873D-479C-B505-4DC2C5AFFA3B}"/>
              </a:ext>
            </a:extLst>
          </p:cNvPr>
          <p:cNvSpPr/>
          <p:nvPr/>
        </p:nvSpPr>
        <p:spPr>
          <a:xfrm>
            <a:off x="3144838" y="3835400"/>
            <a:ext cx="2854325" cy="1820863"/>
          </a:xfrm>
          <a:custGeom>
            <a:avLst/>
            <a:gdLst>
              <a:gd name="connsiteX0" fmla="*/ 2853267 w 2853267"/>
              <a:gd name="connsiteY0" fmla="*/ 0 h 1820333"/>
              <a:gd name="connsiteX1" fmla="*/ 0 w 2853267"/>
              <a:gd name="connsiteY1" fmla="*/ 0 h 1820333"/>
              <a:gd name="connsiteX2" fmla="*/ 2167467 w 2853267"/>
              <a:gd name="connsiteY2" fmla="*/ 1820333 h 18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3267" h="1820333">
                <a:moveTo>
                  <a:pt x="2853267" y="0"/>
                </a:moveTo>
                <a:lnTo>
                  <a:pt x="0" y="0"/>
                </a:lnTo>
                <a:lnTo>
                  <a:pt x="2167467" y="1820333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282BFCA-33F7-4E87-A3B3-77398EF32FA4}"/>
              </a:ext>
            </a:extLst>
          </p:cNvPr>
          <p:cNvSpPr/>
          <p:nvPr/>
        </p:nvSpPr>
        <p:spPr>
          <a:xfrm rot="4619781">
            <a:off x="3135312" y="3695701"/>
            <a:ext cx="449263" cy="449262"/>
          </a:xfrm>
          <a:prstGeom prst="arc">
            <a:avLst>
              <a:gd name="adj1" fmla="val 16200000"/>
              <a:gd name="adj2" fmla="val 20216923"/>
            </a:avLst>
          </a:prstGeom>
          <a:ln w="3810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Types of Angle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22D675-0730-48D1-804B-68A8A0DE5CEE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Is the angle shown acute, obtuse or reflex? </a:t>
            </a:r>
          </a:p>
        </p:txBody>
      </p:sp>
      <p:pic>
        <p:nvPicPr>
          <p:cNvPr id="2048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">
            <a:extLst>
              <a:ext uri="{FF2B5EF4-FFF2-40B4-BE49-F238E27FC236}">
                <a16:creationId xmlns:a16="http://schemas.microsoft.com/office/drawing/2014/main" id="{C5F47162-4063-45BC-871A-2C267C451CAB}"/>
              </a:ext>
            </a:extLst>
          </p:cNvPr>
          <p:cNvSpPr/>
          <p:nvPr/>
        </p:nvSpPr>
        <p:spPr>
          <a:xfrm>
            <a:off x="6018213" y="2001838"/>
            <a:ext cx="2276475" cy="9493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Correct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005F5555-BFB7-4FEB-8D59-B38C59E811A6}"/>
              </a:ext>
            </a:extLst>
          </p:cNvPr>
          <p:cNvSpPr/>
          <p:nvPr/>
        </p:nvSpPr>
        <p:spPr>
          <a:xfrm>
            <a:off x="3429000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37A27A43-631B-405F-B9F9-1D2ED068E3F7}"/>
              </a:ext>
            </a:extLst>
          </p:cNvPr>
          <p:cNvSpPr/>
          <p:nvPr/>
        </p:nvSpPr>
        <p:spPr>
          <a:xfrm>
            <a:off x="839788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7" name="Reflex">
            <a:extLst>
              <a:ext uri="{FF2B5EF4-FFF2-40B4-BE49-F238E27FC236}">
                <a16:creationId xmlns:a16="http://schemas.microsoft.com/office/drawing/2014/main" id="{A2A714DC-16C6-49DD-BC64-BF4264DA50EC}"/>
              </a:ext>
            </a:extLst>
          </p:cNvPr>
          <p:cNvSpPr/>
          <p:nvPr/>
        </p:nvSpPr>
        <p:spPr>
          <a:xfrm>
            <a:off x="5934075" y="1917700"/>
            <a:ext cx="2444750" cy="1117600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Reflex</a:t>
            </a:r>
          </a:p>
        </p:txBody>
      </p:sp>
      <p:sp>
        <p:nvSpPr>
          <p:cNvPr id="25" name="Obtuse">
            <a:extLst>
              <a:ext uri="{FF2B5EF4-FFF2-40B4-BE49-F238E27FC236}">
                <a16:creationId xmlns:a16="http://schemas.microsoft.com/office/drawing/2014/main" id="{FF591FEA-6354-472F-9E0E-786273AA7C28}"/>
              </a:ext>
            </a:extLst>
          </p:cNvPr>
          <p:cNvSpPr/>
          <p:nvPr/>
        </p:nvSpPr>
        <p:spPr>
          <a:xfrm>
            <a:off x="3344863" y="1917700"/>
            <a:ext cx="2444750" cy="1117600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Obtuse</a:t>
            </a:r>
          </a:p>
        </p:txBody>
      </p:sp>
      <p:sp>
        <p:nvSpPr>
          <p:cNvPr id="20" name="Acute">
            <a:extLst>
              <a:ext uri="{FF2B5EF4-FFF2-40B4-BE49-F238E27FC236}">
                <a16:creationId xmlns:a16="http://schemas.microsoft.com/office/drawing/2014/main" id="{3519E966-6DFE-40D7-B8DD-C37A909F9996}"/>
              </a:ext>
            </a:extLst>
          </p:cNvPr>
          <p:cNvSpPr/>
          <p:nvPr/>
        </p:nvSpPr>
        <p:spPr>
          <a:xfrm>
            <a:off x="755650" y="1917700"/>
            <a:ext cx="2444750" cy="1117600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Acute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D9B57C5-A7D8-450B-82DE-25AE98DB10A8}"/>
              </a:ext>
            </a:extLst>
          </p:cNvPr>
          <p:cNvSpPr/>
          <p:nvPr/>
        </p:nvSpPr>
        <p:spPr>
          <a:xfrm>
            <a:off x="3402013" y="3429000"/>
            <a:ext cx="2328862" cy="1989138"/>
          </a:xfrm>
          <a:custGeom>
            <a:avLst/>
            <a:gdLst>
              <a:gd name="connsiteX0" fmla="*/ 0 w 2328333"/>
              <a:gd name="connsiteY0" fmla="*/ 0 h 1989666"/>
              <a:gd name="connsiteX1" fmla="*/ 177800 w 2328333"/>
              <a:gd name="connsiteY1" fmla="*/ 1989666 h 1989666"/>
              <a:gd name="connsiteX2" fmla="*/ 2328333 w 2328333"/>
              <a:gd name="connsiteY2" fmla="*/ 1989666 h 198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8333" h="1989666">
                <a:moveTo>
                  <a:pt x="0" y="0"/>
                </a:moveTo>
                <a:lnTo>
                  <a:pt x="177800" y="1989666"/>
                </a:lnTo>
                <a:lnTo>
                  <a:pt x="2328333" y="1989666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B49E116-D0C2-4B67-8880-782FF528B3A7}"/>
              </a:ext>
            </a:extLst>
          </p:cNvPr>
          <p:cNvSpPr/>
          <p:nvPr/>
        </p:nvSpPr>
        <p:spPr>
          <a:xfrm rot="4871303">
            <a:off x="3195637" y="5168901"/>
            <a:ext cx="627063" cy="652462"/>
          </a:xfrm>
          <a:prstGeom prst="arc">
            <a:avLst>
              <a:gd name="adj1" fmla="val 16200000"/>
              <a:gd name="adj2" fmla="val 11668210"/>
            </a:avLst>
          </a:prstGeom>
          <a:ln w="3810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Types of Angle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0EF41-301F-4093-9BBE-913B506127A2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Is the angle shown acute, obtuse or reflex? </a:t>
            </a:r>
          </a:p>
        </p:txBody>
      </p:sp>
      <p:pic>
        <p:nvPicPr>
          <p:cNvPr id="2150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">
            <a:extLst>
              <a:ext uri="{FF2B5EF4-FFF2-40B4-BE49-F238E27FC236}">
                <a16:creationId xmlns:a16="http://schemas.microsoft.com/office/drawing/2014/main" id="{663F748D-89FB-4188-BF0F-6171AE860244}"/>
              </a:ext>
            </a:extLst>
          </p:cNvPr>
          <p:cNvSpPr/>
          <p:nvPr/>
        </p:nvSpPr>
        <p:spPr>
          <a:xfrm>
            <a:off x="6018213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5734CB74-3BC1-4917-8790-1A3C6F730C42}"/>
              </a:ext>
            </a:extLst>
          </p:cNvPr>
          <p:cNvSpPr/>
          <p:nvPr/>
        </p:nvSpPr>
        <p:spPr>
          <a:xfrm>
            <a:off x="3429000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A8341EF9-160C-4B67-8CC9-927AD6AB53BE}"/>
              </a:ext>
            </a:extLst>
          </p:cNvPr>
          <p:cNvSpPr/>
          <p:nvPr/>
        </p:nvSpPr>
        <p:spPr>
          <a:xfrm>
            <a:off x="839788" y="2001838"/>
            <a:ext cx="2276475" cy="9493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Correct</a:t>
            </a:r>
          </a:p>
        </p:txBody>
      </p:sp>
      <p:sp>
        <p:nvSpPr>
          <p:cNvPr id="27" name="Reflex">
            <a:extLst>
              <a:ext uri="{FF2B5EF4-FFF2-40B4-BE49-F238E27FC236}">
                <a16:creationId xmlns:a16="http://schemas.microsoft.com/office/drawing/2014/main" id="{4C1A74A2-C678-405B-89B9-33C92E108553}"/>
              </a:ext>
            </a:extLst>
          </p:cNvPr>
          <p:cNvSpPr/>
          <p:nvPr/>
        </p:nvSpPr>
        <p:spPr>
          <a:xfrm>
            <a:off x="5934075" y="1917700"/>
            <a:ext cx="2444750" cy="1117600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Reflex</a:t>
            </a:r>
          </a:p>
        </p:txBody>
      </p:sp>
      <p:sp>
        <p:nvSpPr>
          <p:cNvPr id="25" name="Obtuse">
            <a:extLst>
              <a:ext uri="{FF2B5EF4-FFF2-40B4-BE49-F238E27FC236}">
                <a16:creationId xmlns:a16="http://schemas.microsoft.com/office/drawing/2014/main" id="{E0A72FBD-BC51-4A4A-B947-DB9BB9925DDC}"/>
              </a:ext>
            </a:extLst>
          </p:cNvPr>
          <p:cNvSpPr/>
          <p:nvPr/>
        </p:nvSpPr>
        <p:spPr>
          <a:xfrm>
            <a:off x="3344863" y="1917700"/>
            <a:ext cx="2444750" cy="1117600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Obtuse</a:t>
            </a:r>
          </a:p>
        </p:txBody>
      </p:sp>
      <p:sp>
        <p:nvSpPr>
          <p:cNvPr id="20" name="Acute">
            <a:extLst>
              <a:ext uri="{FF2B5EF4-FFF2-40B4-BE49-F238E27FC236}">
                <a16:creationId xmlns:a16="http://schemas.microsoft.com/office/drawing/2014/main" id="{94C439AC-DEC3-4AEA-98CB-CD1319B67BE8}"/>
              </a:ext>
            </a:extLst>
          </p:cNvPr>
          <p:cNvSpPr/>
          <p:nvPr/>
        </p:nvSpPr>
        <p:spPr>
          <a:xfrm>
            <a:off x="755650" y="1917700"/>
            <a:ext cx="2444750" cy="1117600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Acute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AD61999-BCF0-4D96-8A8E-0A273632F743}"/>
              </a:ext>
            </a:extLst>
          </p:cNvPr>
          <p:cNvSpPr/>
          <p:nvPr/>
        </p:nvSpPr>
        <p:spPr>
          <a:xfrm>
            <a:off x="2876550" y="3429000"/>
            <a:ext cx="2701925" cy="2441575"/>
          </a:xfrm>
          <a:custGeom>
            <a:avLst/>
            <a:gdLst>
              <a:gd name="connsiteX0" fmla="*/ 0 w 2116667"/>
              <a:gd name="connsiteY0" fmla="*/ 990600 h 1913466"/>
              <a:gd name="connsiteX1" fmla="*/ 1794934 w 2116667"/>
              <a:gd name="connsiteY1" fmla="*/ 0 h 1913466"/>
              <a:gd name="connsiteX2" fmla="*/ 2116667 w 2116667"/>
              <a:gd name="connsiteY2" fmla="*/ 1913466 h 191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6667" h="1913466">
                <a:moveTo>
                  <a:pt x="0" y="990600"/>
                </a:moveTo>
                <a:lnTo>
                  <a:pt x="1794934" y="0"/>
                </a:lnTo>
                <a:lnTo>
                  <a:pt x="2116667" y="1913466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0BEC9300-F07A-4BF7-93F5-F8D9F3487F3B}"/>
              </a:ext>
            </a:extLst>
          </p:cNvPr>
          <p:cNvSpPr/>
          <p:nvPr/>
        </p:nvSpPr>
        <p:spPr>
          <a:xfrm rot="8068680">
            <a:off x="4764881" y="3353595"/>
            <a:ext cx="549275" cy="627062"/>
          </a:xfrm>
          <a:prstGeom prst="arc">
            <a:avLst>
              <a:gd name="adj1" fmla="val 16200000"/>
              <a:gd name="adj2" fmla="val 2827255"/>
            </a:avLst>
          </a:prstGeom>
          <a:ln w="5715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0075" cy="1597025"/>
          </a:xfrm>
        </p:spPr>
        <p:txBody>
          <a:bodyPr/>
          <a:lstStyle/>
          <a:p>
            <a:r>
              <a:rPr lang="en-GB" altLang="en-US" smtClean="0"/>
              <a:t>Types of Angle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E1D054-D186-445A-9ECB-AB074DD4E170}"/>
              </a:ext>
            </a:extLst>
          </p:cNvPr>
          <p:cNvSpPr/>
          <p:nvPr/>
        </p:nvSpPr>
        <p:spPr>
          <a:xfrm>
            <a:off x="755650" y="1438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Is the angle shown acute, obtuse or reflex? </a:t>
            </a:r>
          </a:p>
        </p:txBody>
      </p:sp>
      <p:pic>
        <p:nvPicPr>
          <p:cNvPr id="2253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">
            <a:extLst>
              <a:ext uri="{FF2B5EF4-FFF2-40B4-BE49-F238E27FC236}">
                <a16:creationId xmlns:a16="http://schemas.microsoft.com/office/drawing/2014/main" id="{1D650A92-ECDC-42BE-BF3D-2C5EBEF1CE76}"/>
              </a:ext>
            </a:extLst>
          </p:cNvPr>
          <p:cNvSpPr/>
          <p:nvPr/>
        </p:nvSpPr>
        <p:spPr>
          <a:xfrm>
            <a:off x="6018213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4835DA03-DE9A-4795-9B2F-01630C52F41B}"/>
              </a:ext>
            </a:extLst>
          </p:cNvPr>
          <p:cNvSpPr/>
          <p:nvPr/>
        </p:nvSpPr>
        <p:spPr>
          <a:xfrm>
            <a:off x="3429000" y="2001838"/>
            <a:ext cx="2276475" cy="949325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Correct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FD1D35B1-4F0A-4044-9CDA-5018C2ED51D6}"/>
              </a:ext>
            </a:extLst>
          </p:cNvPr>
          <p:cNvSpPr/>
          <p:nvPr/>
        </p:nvSpPr>
        <p:spPr>
          <a:xfrm>
            <a:off x="839788" y="2001838"/>
            <a:ext cx="2276475" cy="949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/>
              <a:t>Incorrect</a:t>
            </a:r>
          </a:p>
        </p:txBody>
      </p:sp>
      <p:sp>
        <p:nvSpPr>
          <p:cNvPr id="27" name="Reflex">
            <a:extLst>
              <a:ext uri="{FF2B5EF4-FFF2-40B4-BE49-F238E27FC236}">
                <a16:creationId xmlns:a16="http://schemas.microsoft.com/office/drawing/2014/main" id="{26999A4B-9196-4ECB-B9E9-78348B6124EC}"/>
              </a:ext>
            </a:extLst>
          </p:cNvPr>
          <p:cNvSpPr/>
          <p:nvPr/>
        </p:nvSpPr>
        <p:spPr>
          <a:xfrm>
            <a:off x="5934075" y="1917700"/>
            <a:ext cx="2444750" cy="1117600"/>
          </a:xfrm>
          <a:prstGeom prst="rect">
            <a:avLst/>
          </a:prstGeom>
          <a:solidFill>
            <a:srgbClr val="2E56AE"/>
          </a:solidFill>
          <a:ln>
            <a:solidFill>
              <a:srgbClr val="2E5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Reflex</a:t>
            </a:r>
          </a:p>
        </p:txBody>
      </p:sp>
      <p:sp>
        <p:nvSpPr>
          <p:cNvPr id="25" name="Obtuse">
            <a:extLst>
              <a:ext uri="{FF2B5EF4-FFF2-40B4-BE49-F238E27FC236}">
                <a16:creationId xmlns:a16="http://schemas.microsoft.com/office/drawing/2014/main" id="{EFA632E8-BCB0-4D74-A347-27647B493C17}"/>
              </a:ext>
            </a:extLst>
          </p:cNvPr>
          <p:cNvSpPr/>
          <p:nvPr/>
        </p:nvSpPr>
        <p:spPr>
          <a:xfrm>
            <a:off x="3344863" y="1917700"/>
            <a:ext cx="2444750" cy="1117600"/>
          </a:xfrm>
          <a:prstGeom prst="rect">
            <a:avLst/>
          </a:prstGeom>
          <a:solidFill>
            <a:srgbClr val="0CB25B"/>
          </a:solidFill>
          <a:ln>
            <a:solidFill>
              <a:srgbClr val="0CB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Obtuse</a:t>
            </a:r>
          </a:p>
        </p:txBody>
      </p:sp>
      <p:sp>
        <p:nvSpPr>
          <p:cNvPr id="20" name="Acute">
            <a:extLst>
              <a:ext uri="{FF2B5EF4-FFF2-40B4-BE49-F238E27FC236}">
                <a16:creationId xmlns:a16="http://schemas.microsoft.com/office/drawing/2014/main" id="{85E9DDB1-960C-4DF9-8DE7-62DD0FF677B7}"/>
              </a:ext>
            </a:extLst>
          </p:cNvPr>
          <p:cNvSpPr/>
          <p:nvPr/>
        </p:nvSpPr>
        <p:spPr>
          <a:xfrm>
            <a:off x="755650" y="1917700"/>
            <a:ext cx="2444750" cy="1117600"/>
          </a:xfrm>
          <a:prstGeom prst="rect">
            <a:avLst/>
          </a:prstGeom>
          <a:solidFill>
            <a:srgbClr val="94C93D"/>
          </a:solidFill>
          <a:ln>
            <a:solidFill>
              <a:srgbClr val="94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/>
              <a:t>Acute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81C9764-BACA-4888-9EE2-1990FF250D32}"/>
              </a:ext>
            </a:extLst>
          </p:cNvPr>
          <p:cNvSpPr/>
          <p:nvPr/>
        </p:nvSpPr>
        <p:spPr>
          <a:xfrm>
            <a:off x="2146300" y="3549650"/>
            <a:ext cx="4918075" cy="1765300"/>
          </a:xfrm>
          <a:custGeom>
            <a:avLst/>
            <a:gdLst>
              <a:gd name="connsiteX0" fmla="*/ 0 w 3395134"/>
              <a:gd name="connsiteY0" fmla="*/ 1219200 h 1219200"/>
              <a:gd name="connsiteX1" fmla="*/ 1651000 w 3395134"/>
              <a:gd name="connsiteY1" fmla="*/ 0 h 1219200"/>
              <a:gd name="connsiteX2" fmla="*/ 3395134 w 3395134"/>
              <a:gd name="connsiteY2" fmla="*/ 1176866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5134" h="1219200">
                <a:moveTo>
                  <a:pt x="0" y="1219200"/>
                </a:moveTo>
                <a:lnTo>
                  <a:pt x="1651000" y="0"/>
                </a:lnTo>
                <a:lnTo>
                  <a:pt x="3395134" y="1176866"/>
                </a:lnTo>
              </a:path>
            </a:pathLst>
          </a:custGeom>
          <a:noFill/>
          <a:ln w="76200">
            <a:solidFill>
              <a:srgbClr val="EE791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11DFE3F-43C6-47F0-985F-E84C419C687E}"/>
              </a:ext>
            </a:extLst>
          </p:cNvPr>
          <p:cNvSpPr/>
          <p:nvPr/>
        </p:nvSpPr>
        <p:spPr>
          <a:xfrm rot="6668165">
            <a:off x="4078288" y="3140075"/>
            <a:ext cx="806450" cy="952500"/>
          </a:xfrm>
          <a:prstGeom prst="arc">
            <a:avLst>
              <a:gd name="adj1" fmla="val 16200000"/>
              <a:gd name="adj2" fmla="val 1978175"/>
            </a:avLst>
          </a:prstGeom>
          <a:ln w="57150">
            <a:solidFill>
              <a:srgbClr val="EE7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5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483</Words>
  <Application>Microsoft Office PowerPoint</Application>
  <PresentationFormat>On-screen Show (4:3)</PresentationFormat>
  <Paragraphs>122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 Unicode MS</vt:lpstr>
      <vt:lpstr>Calibri</vt:lpstr>
      <vt:lpstr>Tuffy</vt:lpstr>
      <vt:lpstr>Arial</vt:lpstr>
      <vt:lpstr>Sassoon Infant Md</vt:lpstr>
      <vt:lpstr>Twinkl SemiBold</vt:lpstr>
      <vt:lpstr>Twinkl</vt:lpstr>
      <vt:lpstr>Sassoon Infant Rg</vt:lpstr>
      <vt:lpstr>Office Theme</vt:lpstr>
      <vt:lpstr>Maths</vt:lpstr>
      <vt:lpstr>Angles at a Point</vt:lpstr>
      <vt:lpstr>PowerPoint Presentation</vt:lpstr>
      <vt:lpstr>Types of Angle</vt:lpstr>
      <vt:lpstr>Types of Angle</vt:lpstr>
      <vt:lpstr>Types of Angle</vt:lpstr>
      <vt:lpstr>Types of Angle</vt:lpstr>
      <vt:lpstr>Types of Angle</vt:lpstr>
      <vt:lpstr>Types of Angle</vt:lpstr>
      <vt:lpstr>Angles at a Point</vt:lpstr>
      <vt:lpstr>360˚ Angles</vt:lpstr>
      <vt:lpstr>360˚ Angles</vt:lpstr>
      <vt:lpstr>Labelling Angles</vt:lpstr>
      <vt:lpstr>Missing Angles at a Point</vt:lpstr>
      <vt:lpstr>True or False Angle Calculations</vt:lpstr>
      <vt:lpstr>True or False Angle Calculations</vt:lpstr>
      <vt:lpstr>True or False Angle Calculations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Nichola Martin</cp:lastModifiedBy>
  <cp:revision>201</cp:revision>
  <dcterms:created xsi:type="dcterms:W3CDTF">2014-10-01T16:09:27Z</dcterms:created>
  <dcterms:modified xsi:type="dcterms:W3CDTF">2020-05-29T16:46:22Z</dcterms:modified>
</cp:coreProperties>
</file>